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3"/>
  </p:notesMasterIdLst>
  <p:sldIdLst>
    <p:sldId id="256" r:id="rId3"/>
    <p:sldId id="462" r:id="rId4"/>
    <p:sldId id="434" r:id="rId5"/>
    <p:sldId id="430" r:id="rId6"/>
    <p:sldId id="423" r:id="rId7"/>
    <p:sldId id="418" r:id="rId8"/>
    <p:sldId id="481" r:id="rId9"/>
    <p:sldId id="428" r:id="rId10"/>
    <p:sldId id="474" r:id="rId11"/>
    <p:sldId id="456" r:id="rId12"/>
    <p:sldId id="476" r:id="rId13"/>
    <p:sldId id="478" r:id="rId14"/>
    <p:sldId id="479" r:id="rId15"/>
    <p:sldId id="432" r:id="rId16"/>
    <p:sldId id="433" r:id="rId17"/>
    <p:sldId id="441" r:id="rId18"/>
    <p:sldId id="460" r:id="rId19"/>
    <p:sldId id="465" r:id="rId20"/>
    <p:sldId id="463" r:id="rId21"/>
    <p:sldId id="464" r:id="rId22"/>
    <p:sldId id="262" r:id="rId23"/>
    <p:sldId id="419" r:id="rId24"/>
    <p:sldId id="480" r:id="rId25"/>
    <p:sldId id="482" r:id="rId26"/>
    <p:sldId id="468" r:id="rId27"/>
    <p:sldId id="469" r:id="rId28"/>
    <p:sldId id="470" r:id="rId29"/>
    <p:sldId id="471" r:id="rId30"/>
    <p:sldId id="467" r:id="rId31"/>
    <p:sldId id="435" r:id="rId32"/>
    <p:sldId id="449" r:id="rId33"/>
    <p:sldId id="454" r:id="rId34"/>
    <p:sldId id="455" r:id="rId35"/>
    <p:sldId id="477" r:id="rId36"/>
    <p:sldId id="426" r:id="rId37"/>
    <p:sldId id="424" r:id="rId38"/>
    <p:sldId id="431" r:id="rId39"/>
    <p:sldId id="261" r:id="rId40"/>
    <p:sldId id="259" r:id="rId41"/>
    <p:sldId id="452"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813" autoAdjust="0"/>
    <p:restoredTop sz="94660"/>
  </p:normalViewPr>
  <p:slideViewPr>
    <p:cSldViewPr snapToGrid="0">
      <p:cViewPr varScale="1">
        <p:scale>
          <a:sx n="60" d="100"/>
          <a:sy n="60" d="100"/>
        </p:scale>
        <p:origin x="936"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67FAE7-A910-4DCD-93E1-90420AEEB98F}" type="doc">
      <dgm:prSet loTypeId="urn:microsoft.com/office/officeart/2005/8/layout/venn2" loCatId="relationship" qsTypeId="urn:microsoft.com/office/officeart/2005/8/quickstyle/simple1" qsCatId="simple" csTypeId="urn:microsoft.com/office/officeart/2005/8/colors/colorful2" csCatId="colorful" phldr="1"/>
      <dgm:spPr/>
      <dgm:t>
        <a:bodyPr/>
        <a:lstStyle/>
        <a:p>
          <a:endParaRPr lang="en-US"/>
        </a:p>
      </dgm:t>
    </dgm:pt>
    <dgm:pt modelId="{A5956BB9-D41D-4F12-9FB4-4D0B5052DD25}">
      <dgm:prSet phldrT="[Text]" custT="1"/>
      <dgm:spPr/>
      <dgm:t>
        <a:bodyPr/>
        <a:lstStyle/>
        <a:p>
          <a:r>
            <a:rPr lang="en-US" sz="1600" b="1" dirty="0">
              <a:solidFill>
                <a:schemeClr val="tx1"/>
              </a:solidFill>
            </a:rPr>
            <a:t>H2020</a:t>
          </a:r>
        </a:p>
      </dgm:t>
    </dgm:pt>
    <dgm:pt modelId="{BBE8DD3C-81DF-490D-ABC0-4EEDD2154D3F}" type="parTrans" cxnId="{1A0E813C-77C0-4761-8718-D1D15E36DFB9}">
      <dgm:prSet/>
      <dgm:spPr/>
      <dgm:t>
        <a:bodyPr/>
        <a:lstStyle/>
        <a:p>
          <a:endParaRPr lang="en-US" sz="1600" b="1">
            <a:solidFill>
              <a:schemeClr val="tx1"/>
            </a:solidFill>
          </a:endParaRPr>
        </a:p>
      </dgm:t>
    </dgm:pt>
    <dgm:pt modelId="{3D103A73-78D3-43C3-A72B-B94109809656}" type="sibTrans" cxnId="{1A0E813C-77C0-4761-8718-D1D15E36DFB9}">
      <dgm:prSet/>
      <dgm:spPr/>
      <dgm:t>
        <a:bodyPr/>
        <a:lstStyle/>
        <a:p>
          <a:endParaRPr lang="en-US" sz="1600" b="1">
            <a:solidFill>
              <a:schemeClr val="tx1"/>
            </a:solidFill>
          </a:endParaRPr>
        </a:p>
      </dgm:t>
    </dgm:pt>
    <dgm:pt modelId="{2A6EED79-D4FE-4AEA-924A-83D190286D88}">
      <dgm:prSet phldrT="[Text]" custT="1"/>
      <dgm:spPr/>
      <dgm:t>
        <a:bodyPr/>
        <a:lstStyle/>
        <a:p>
          <a:r>
            <a:rPr lang="en-US" sz="1600" b="1" dirty="0">
              <a:solidFill>
                <a:schemeClr val="tx1"/>
              </a:solidFill>
            </a:rPr>
            <a:t>Health, Demographic Change and Wellness</a:t>
          </a:r>
        </a:p>
      </dgm:t>
    </dgm:pt>
    <dgm:pt modelId="{1DD5A153-6DAA-481E-8046-A070DAB3532E}" type="parTrans" cxnId="{BFCEBD03-7C20-4D12-8C6C-4575F67EC026}">
      <dgm:prSet/>
      <dgm:spPr/>
      <dgm:t>
        <a:bodyPr/>
        <a:lstStyle/>
        <a:p>
          <a:endParaRPr lang="en-US" sz="1600" b="1">
            <a:solidFill>
              <a:schemeClr val="tx1"/>
            </a:solidFill>
          </a:endParaRPr>
        </a:p>
      </dgm:t>
    </dgm:pt>
    <dgm:pt modelId="{0B90515A-CE92-4BED-A3B4-F06F6BB9BA9C}" type="sibTrans" cxnId="{BFCEBD03-7C20-4D12-8C6C-4575F67EC026}">
      <dgm:prSet/>
      <dgm:spPr/>
      <dgm:t>
        <a:bodyPr/>
        <a:lstStyle/>
        <a:p>
          <a:endParaRPr lang="en-US" sz="1600" b="1">
            <a:solidFill>
              <a:schemeClr val="tx1"/>
            </a:solidFill>
          </a:endParaRPr>
        </a:p>
      </dgm:t>
    </dgm:pt>
    <dgm:pt modelId="{739C48EF-B94C-4EF1-A936-62E13D2AFE99}">
      <dgm:prSet phldrT="[Text]" custT="1"/>
      <dgm:spPr/>
      <dgm:t>
        <a:bodyPr/>
        <a:lstStyle/>
        <a:p>
          <a:r>
            <a:rPr lang="en-US" sz="1600" b="1" dirty="0">
              <a:solidFill>
                <a:schemeClr val="tx1"/>
              </a:solidFill>
            </a:rPr>
            <a:t>Digital Innovation for Care</a:t>
          </a:r>
        </a:p>
      </dgm:t>
    </dgm:pt>
    <dgm:pt modelId="{1E91CE00-62F1-4583-B3A0-ECF5E72C9BA5}" type="parTrans" cxnId="{A4400A6B-3499-4C4D-9C9B-5F58971C522B}">
      <dgm:prSet/>
      <dgm:spPr/>
      <dgm:t>
        <a:bodyPr/>
        <a:lstStyle/>
        <a:p>
          <a:endParaRPr lang="en-US" sz="1600" b="1">
            <a:solidFill>
              <a:schemeClr val="tx1"/>
            </a:solidFill>
          </a:endParaRPr>
        </a:p>
      </dgm:t>
    </dgm:pt>
    <dgm:pt modelId="{5048CEFC-2D5F-4726-9073-3228D3967A4B}" type="sibTrans" cxnId="{A4400A6B-3499-4C4D-9C9B-5F58971C522B}">
      <dgm:prSet/>
      <dgm:spPr/>
      <dgm:t>
        <a:bodyPr/>
        <a:lstStyle/>
        <a:p>
          <a:endParaRPr lang="en-US" sz="1600" b="1">
            <a:solidFill>
              <a:schemeClr val="tx1"/>
            </a:solidFill>
          </a:endParaRPr>
        </a:p>
      </dgm:t>
    </dgm:pt>
    <dgm:pt modelId="{4429BF96-7CEB-4ADC-AB64-7E894536DD63}">
      <dgm:prSet phldrT="[Text]" custT="1"/>
      <dgm:spPr/>
      <dgm:t>
        <a:bodyPr/>
        <a:lstStyle/>
        <a:p>
          <a:r>
            <a:rPr lang="en-US" sz="1600" b="1" i="1" dirty="0">
              <a:solidFill>
                <a:schemeClr val="tx1"/>
              </a:solidFill>
            </a:rPr>
            <a:t>SC1-DTH-11-2019-Large Scale Pilots for Integrated and Personalized Care</a:t>
          </a:r>
          <a:endParaRPr lang="en-US" sz="1600" b="1" dirty="0">
            <a:solidFill>
              <a:schemeClr val="tx1"/>
            </a:solidFill>
          </a:endParaRPr>
        </a:p>
      </dgm:t>
    </dgm:pt>
    <dgm:pt modelId="{51192F47-DE82-4F69-8B42-22B417F74E1C}" type="parTrans" cxnId="{03FAA54C-8D04-4FDE-A4C5-A305D40EDD12}">
      <dgm:prSet/>
      <dgm:spPr/>
      <dgm:t>
        <a:bodyPr/>
        <a:lstStyle/>
        <a:p>
          <a:endParaRPr lang="en-US" sz="1600" b="1">
            <a:solidFill>
              <a:schemeClr val="tx1"/>
            </a:solidFill>
          </a:endParaRPr>
        </a:p>
      </dgm:t>
    </dgm:pt>
    <dgm:pt modelId="{16B46D7B-7024-4700-AF01-5944A0DA1AEA}" type="sibTrans" cxnId="{03FAA54C-8D04-4FDE-A4C5-A305D40EDD12}">
      <dgm:prSet/>
      <dgm:spPr/>
      <dgm:t>
        <a:bodyPr/>
        <a:lstStyle/>
        <a:p>
          <a:endParaRPr lang="en-US" sz="1600" b="1">
            <a:solidFill>
              <a:schemeClr val="tx1"/>
            </a:solidFill>
          </a:endParaRPr>
        </a:p>
      </dgm:t>
    </dgm:pt>
    <dgm:pt modelId="{4274AEBC-E988-4AD2-94B8-34BB6DB6D72C}" type="pres">
      <dgm:prSet presAssocID="{AE67FAE7-A910-4DCD-93E1-90420AEEB98F}" presName="Name0" presStyleCnt="0">
        <dgm:presLayoutVars>
          <dgm:chMax val="7"/>
          <dgm:resizeHandles val="exact"/>
        </dgm:presLayoutVars>
      </dgm:prSet>
      <dgm:spPr/>
    </dgm:pt>
    <dgm:pt modelId="{7142338C-C6A0-4F6A-AD23-C1965B72B1C2}" type="pres">
      <dgm:prSet presAssocID="{AE67FAE7-A910-4DCD-93E1-90420AEEB98F}" presName="comp1" presStyleCnt="0"/>
      <dgm:spPr/>
    </dgm:pt>
    <dgm:pt modelId="{09FF63C4-A1BF-4E78-A05B-3847BC1F1916}" type="pres">
      <dgm:prSet presAssocID="{AE67FAE7-A910-4DCD-93E1-90420AEEB98F}" presName="circle1" presStyleLbl="node1" presStyleIdx="0" presStyleCnt="4"/>
      <dgm:spPr/>
    </dgm:pt>
    <dgm:pt modelId="{F9B13EA3-A916-48D2-A3CF-F9BA4562B740}" type="pres">
      <dgm:prSet presAssocID="{AE67FAE7-A910-4DCD-93E1-90420AEEB98F}" presName="c1text" presStyleLbl="node1" presStyleIdx="0" presStyleCnt="4">
        <dgm:presLayoutVars>
          <dgm:bulletEnabled val="1"/>
        </dgm:presLayoutVars>
      </dgm:prSet>
      <dgm:spPr/>
    </dgm:pt>
    <dgm:pt modelId="{280E5106-1C97-42BD-98F0-78C191F56AD0}" type="pres">
      <dgm:prSet presAssocID="{AE67FAE7-A910-4DCD-93E1-90420AEEB98F}" presName="comp2" presStyleCnt="0"/>
      <dgm:spPr/>
    </dgm:pt>
    <dgm:pt modelId="{35CE0827-9042-4827-B744-45C70D54CF46}" type="pres">
      <dgm:prSet presAssocID="{AE67FAE7-A910-4DCD-93E1-90420AEEB98F}" presName="circle2" presStyleLbl="node1" presStyleIdx="1" presStyleCnt="4"/>
      <dgm:spPr/>
    </dgm:pt>
    <dgm:pt modelId="{AB208635-A804-4116-BE0D-7D508855D708}" type="pres">
      <dgm:prSet presAssocID="{AE67FAE7-A910-4DCD-93E1-90420AEEB98F}" presName="c2text" presStyleLbl="node1" presStyleIdx="1" presStyleCnt="4">
        <dgm:presLayoutVars>
          <dgm:bulletEnabled val="1"/>
        </dgm:presLayoutVars>
      </dgm:prSet>
      <dgm:spPr/>
    </dgm:pt>
    <dgm:pt modelId="{FA6B9EAA-066E-4C2B-84B2-5BE27CC07040}" type="pres">
      <dgm:prSet presAssocID="{AE67FAE7-A910-4DCD-93E1-90420AEEB98F}" presName="comp3" presStyleCnt="0"/>
      <dgm:spPr/>
    </dgm:pt>
    <dgm:pt modelId="{E663EADB-9F22-4000-82B9-1D312F140D3E}" type="pres">
      <dgm:prSet presAssocID="{AE67FAE7-A910-4DCD-93E1-90420AEEB98F}" presName="circle3" presStyleLbl="node1" presStyleIdx="2" presStyleCnt="4"/>
      <dgm:spPr/>
    </dgm:pt>
    <dgm:pt modelId="{68711DA1-57BF-4B3E-A622-DBC132E02981}" type="pres">
      <dgm:prSet presAssocID="{AE67FAE7-A910-4DCD-93E1-90420AEEB98F}" presName="c3text" presStyleLbl="node1" presStyleIdx="2" presStyleCnt="4">
        <dgm:presLayoutVars>
          <dgm:bulletEnabled val="1"/>
        </dgm:presLayoutVars>
      </dgm:prSet>
      <dgm:spPr/>
    </dgm:pt>
    <dgm:pt modelId="{EBBB23A9-DD09-40CD-8C17-7ADD1B92711B}" type="pres">
      <dgm:prSet presAssocID="{AE67FAE7-A910-4DCD-93E1-90420AEEB98F}" presName="comp4" presStyleCnt="0"/>
      <dgm:spPr/>
    </dgm:pt>
    <dgm:pt modelId="{8B07A7B0-4369-4705-9052-C89AD10A0C9F}" type="pres">
      <dgm:prSet presAssocID="{AE67FAE7-A910-4DCD-93E1-90420AEEB98F}" presName="circle4" presStyleLbl="node1" presStyleIdx="3" presStyleCnt="4"/>
      <dgm:spPr/>
    </dgm:pt>
    <dgm:pt modelId="{1F438EAE-F0BD-4705-8A64-B0FDEC05DA63}" type="pres">
      <dgm:prSet presAssocID="{AE67FAE7-A910-4DCD-93E1-90420AEEB98F}" presName="c4text" presStyleLbl="node1" presStyleIdx="3" presStyleCnt="4">
        <dgm:presLayoutVars>
          <dgm:bulletEnabled val="1"/>
        </dgm:presLayoutVars>
      </dgm:prSet>
      <dgm:spPr/>
    </dgm:pt>
  </dgm:ptLst>
  <dgm:cxnLst>
    <dgm:cxn modelId="{7BBD0B03-3A52-49C1-B85C-6A1656CD0576}" type="presOf" srcId="{A5956BB9-D41D-4F12-9FB4-4D0B5052DD25}" destId="{09FF63C4-A1BF-4E78-A05B-3847BC1F1916}" srcOrd="0" destOrd="0" presId="urn:microsoft.com/office/officeart/2005/8/layout/venn2"/>
    <dgm:cxn modelId="{BFCEBD03-7C20-4D12-8C6C-4575F67EC026}" srcId="{AE67FAE7-A910-4DCD-93E1-90420AEEB98F}" destId="{2A6EED79-D4FE-4AEA-924A-83D190286D88}" srcOrd="1" destOrd="0" parTransId="{1DD5A153-6DAA-481E-8046-A070DAB3532E}" sibTransId="{0B90515A-CE92-4BED-A3B4-F06F6BB9BA9C}"/>
    <dgm:cxn modelId="{540D1B0E-9FCF-4F99-A44D-8B27BE5E869A}" type="presOf" srcId="{739C48EF-B94C-4EF1-A936-62E13D2AFE99}" destId="{E663EADB-9F22-4000-82B9-1D312F140D3E}" srcOrd="0" destOrd="0" presId="urn:microsoft.com/office/officeart/2005/8/layout/venn2"/>
    <dgm:cxn modelId="{6AEF0C18-A865-4B8E-AD7A-8B0A391D90DF}" type="presOf" srcId="{2A6EED79-D4FE-4AEA-924A-83D190286D88}" destId="{35CE0827-9042-4827-B744-45C70D54CF46}" srcOrd="0" destOrd="0" presId="urn:microsoft.com/office/officeart/2005/8/layout/venn2"/>
    <dgm:cxn modelId="{896C391B-3B45-4539-8B4D-6B1D04EA48ED}" type="presOf" srcId="{4429BF96-7CEB-4ADC-AB64-7E894536DD63}" destId="{8B07A7B0-4369-4705-9052-C89AD10A0C9F}" srcOrd="0" destOrd="0" presId="urn:microsoft.com/office/officeart/2005/8/layout/venn2"/>
    <dgm:cxn modelId="{7606CA1F-4BE8-422A-9A92-866511FA0231}" type="presOf" srcId="{A5956BB9-D41D-4F12-9FB4-4D0B5052DD25}" destId="{F9B13EA3-A916-48D2-A3CF-F9BA4562B740}" srcOrd="1" destOrd="0" presId="urn:microsoft.com/office/officeart/2005/8/layout/venn2"/>
    <dgm:cxn modelId="{D4DC8637-AEE2-4231-AB84-BF8315B0356C}" type="presOf" srcId="{2A6EED79-D4FE-4AEA-924A-83D190286D88}" destId="{AB208635-A804-4116-BE0D-7D508855D708}" srcOrd="1" destOrd="0" presId="urn:microsoft.com/office/officeart/2005/8/layout/venn2"/>
    <dgm:cxn modelId="{1A0E813C-77C0-4761-8718-D1D15E36DFB9}" srcId="{AE67FAE7-A910-4DCD-93E1-90420AEEB98F}" destId="{A5956BB9-D41D-4F12-9FB4-4D0B5052DD25}" srcOrd="0" destOrd="0" parTransId="{BBE8DD3C-81DF-490D-ABC0-4EEDD2154D3F}" sibTransId="{3D103A73-78D3-43C3-A72B-B94109809656}"/>
    <dgm:cxn modelId="{8F20E646-6C2C-4FEA-A504-EA6C9DD0437A}" type="presOf" srcId="{739C48EF-B94C-4EF1-A936-62E13D2AFE99}" destId="{68711DA1-57BF-4B3E-A622-DBC132E02981}" srcOrd="1" destOrd="0" presId="urn:microsoft.com/office/officeart/2005/8/layout/venn2"/>
    <dgm:cxn modelId="{A4400A6B-3499-4C4D-9C9B-5F58971C522B}" srcId="{AE67FAE7-A910-4DCD-93E1-90420AEEB98F}" destId="{739C48EF-B94C-4EF1-A936-62E13D2AFE99}" srcOrd="2" destOrd="0" parTransId="{1E91CE00-62F1-4583-B3A0-ECF5E72C9BA5}" sibTransId="{5048CEFC-2D5F-4726-9073-3228D3967A4B}"/>
    <dgm:cxn modelId="{03FAA54C-8D04-4FDE-A4C5-A305D40EDD12}" srcId="{AE67FAE7-A910-4DCD-93E1-90420AEEB98F}" destId="{4429BF96-7CEB-4ADC-AB64-7E894536DD63}" srcOrd="3" destOrd="0" parTransId="{51192F47-DE82-4F69-8B42-22B417F74E1C}" sibTransId="{16B46D7B-7024-4700-AF01-5944A0DA1AEA}"/>
    <dgm:cxn modelId="{07BDDFC0-392A-4340-BF2A-98F45B35FFC9}" type="presOf" srcId="{4429BF96-7CEB-4ADC-AB64-7E894536DD63}" destId="{1F438EAE-F0BD-4705-8A64-B0FDEC05DA63}" srcOrd="1" destOrd="0" presId="urn:microsoft.com/office/officeart/2005/8/layout/venn2"/>
    <dgm:cxn modelId="{44D753D0-0CCC-49D8-A375-88B3192643D1}" type="presOf" srcId="{AE67FAE7-A910-4DCD-93E1-90420AEEB98F}" destId="{4274AEBC-E988-4AD2-94B8-34BB6DB6D72C}" srcOrd="0" destOrd="0" presId="urn:microsoft.com/office/officeart/2005/8/layout/venn2"/>
    <dgm:cxn modelId="{BA7570FD-6857-4E20-BE4C-D0A3B486C3DA}" type="presParOf" srcId="{4274AEBC-E988-4AD2-94B8-34BB6DB6D72C}" destId="{7142338C-C6A0-4F6A-AD23-C1965B72B1C2}" srcOrd="0" destOrd="0" presId="urn:microsoft.com/office/officeart/2005/8/layout/venn2"/>
    <dgm:cxn modelId="{41B7D5E2-AB1D-4A62-9B32-12D74D3759E4}" type="presParOf" srcId="{7142338C-C6A0-4F6A-AD23-C1965B72B1C2}" destId="{09FF63C4-A1BF-4E78-A05B-3847BC1F1916}" srcOrd="0" destOrd="0" presId="urn:microsoft.com/office/officeart/2005/8/layout/venn2"/>
    <dgm:cxn modelId="{8C956E73-C047-42D0-8DBE-5D6ACB5E483A}" type="presParOf" srcId="{7142338C-C6A0-4F6A-AD23-C1965B72B1C2}" destId="{F9B13EA3-A916-48D2-A3CF-F9BA4562B740}" srcOrd="1" destOrd="0" presId="urn:microsoft.com/office/officeart/2005/8/layout/venn2"/>
    <dgm:cxn modelId="{99382282-8194-48F6-BF55-D1E053B84DDE}" type="presParOf" srcId="{4274AEBC-E988-4AD2-94B8-34BB6DB6D72C}" destId="{280E5106-1C97-42BD-98F0-78C191F56AD0}" srcOrd="1" destOrd="0" presId="urn:microsoft.com/office/officeart/2005/8/layout/venn2"/>
    <dgm:cxn modelId="{6E834C83-1538-4C62-AAD1-A808C9EE4350}" type="presParOf" srcId="{280E5106-1C97-42BD-98F0-78C191F56AD0}" destId="{35CE0827-9042-4827-B744-45C70D54CF46}" srcOrd="0" destOrd="0" presId="urn:microsoft.com/office/officeart/2005/8/layout/venn2"/>
    <dgm:cxn modelId="{E04B71F2-4642-4E05-A7F5-EB4297102832}" type="presParOf" srcId="{280E5106-1C97-42BD-98F0-78C191F56AD0}" destId="{AB208635-A804-4116-BE0D-7D508855D708}" srcOrd="1" destOrd="0" presId="urn:microsoft.com/office/officeart/2005/8/layout/venn2"/>
    <dgm:cxn modelId="{539B89EB-44D9-4798-90B1-1CBF18146D15}" type="presParOf" srcId="{4274AEBC-E988-4AD2-94B8-34BB6DB6D72C}" destId="{FA6B9EAA-066E-4C2B-84B2-5BE27CC07040}" srcOrd="2" destOrd="0" presId="urn:microsoft.com/office/officeart/2005/8/layout/venn2"/>
    <dgm:cxn modelId="{65405E9A-128E-4267-958B-4A3FC0E3F1BF}" type="presParOf" srcId="{FA6B9EAA-066E-4C2B-84B2-5BE27CC07040}" destId="{E663EADB-9F22-4000-82B9-1D312F140D3E}" srcOrd="0" destOrd="0" presId="urn:microsoft.com/office/officeart/2005/8/layout/venn2"/>
    <dgm:cxn modelId="{1E4D0422-09E3-4E2C-8D5E-B9A4C7F9F277}" type="presParOf" srcId="{FA6B9EAA-066E-4C2B-84B2-5BE27CC07040}" destId="{68711DA1-57BF-4B3E-A622-DBC132E02981}" srcOrd="1" destOrd="0" presId="urn:microsoft.com/office/officeart/2005/8/layout/venn2"/>
    <dgm:cxn modelId="{D0D0F426-6A45-4819-842B-E66D014D7010}" type="presParOf" srcId="{4274AEBC-E988-4AD2-94B8-34BB6DB6D72C}" destId="{EBBB23A9-DD09-40CD-8C17-7ADD1B92711B}" srcOrd="3" destOrd="0" presId="urn:microsoft.com/office/officeart/2005/8/layout/venn2"/>
    <dgm:cxn modelId="{EB01016B-017A-48F1-80FA-57171C11A565}" type="presParOf" srcId="{EBBB23A9-DD09-40CD-8C17-7ADD1B92711B}" destId="{8B07A7B0-4369-4705-9052-C89AD10A0C9F}" srcOrd="0" destOrd="0" presId="urn:microsoft.com/office/officeart/2005/8/layout/venn2"/>
    <dgm:cxn modelId="{13CB92E0-E361-4FE5-87DB-8CA0E6174FEE}" type="presParOf" srcId="{EBBB23A9-DD09-40CD-8C17-7ADD1B92711B}" destId="{1F438EAE-F0BD-4705-8A64-B0FDEC05DA63}"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AC2E4B8-5FCD-4F9C-9E8B-F684BFE9ED03}" type="doc">
      <dgm:prSet loTypeId="urn:microsoft.com/office/officeart/2005/8/layout/cycle3" loCatId="cycle" qsTypeId="urn:microsoft.com/office/officeart/2005/8/quickstyle/simple1" qsCatId="simple" csTypeId="urn:microsoft.com/office/officeart/2005/8/colors/accent0_3" csCatId="mainScheme" phldr="1"/>
      <dgm:spPr/>
      <dgm:t>
        <a:bodyPr/>
        <a:lstStyle/>
        <a:p>
          <a:endParaRPr lang="en-US"/>
        </a:p>
      </dgm:t>
    </dgm:pt>
    <dgm:pt modelId="{21523073-7074-4FA0-822B-17CD9322644F}">
      <dgm:prSet phldrT="[Text]" custT="1"/>
      <dgm:spPr/>
      <dgm:t>
        <a:bodyPr/>
        <a:lstStyle/>
        <a:p>
          <a:r>
            <a:rPr lang="en-US" sz="1600" dirty="0"/>
            <a:t>1. Pilot requirements and specification for enrolling Patients &amp; professionals</a:t>
          </a:r>
        </a:p>
      </dgm:t>
    </dgm:pt>
    <dgm:pt modelId="{4940B826-3D7B-459E-9A30-AD24B8FD3E93}" type="parTrans" cxnId="{9EB0A9AF-81F5-406B-9FDA-9E048091F619}">
      <dgm:prSet/>
      <dgm:spPr/>
      <dgm:t>
        <a:bodyPr/>
        <a:lstStyle/>
        <a:p>
          <a:endParaRPr lang="en-US" sz="1600">
            <a:solidFill>
              <a:schemeClr val="tx1"/>
            </a:solidFill>
          </a:endParaRPr>
        </a:p>
      </dgm:t>
    </dgm:pt>
    <dgm:pt modelId="{1F370B96-717A-4B9A-ABE4-F05614951406}" type="sibTrans" cxnId="{9EB0A9AF-81F5-406B-9FDA-9E048091F619}">
      <dgm:prSet/>
      <dgm:spPr/>
      <dgm:t>
        <a:bodyPr/>
        <a:lstStyle/>
        <a:p>
          <a:endParaRPr lang="en-US" sz="1600">
            <a:solidFill>
              <a:schemeClr val="tx1"/>
            </a:solidFill>
          </a:endParaRPr>
        </a:p>
      </dgm:t>
    </dgm:pt>
    <dgm:pt modelId="{38C6DD2A-292C-49C1-9CFB-38AEA2A5C7E2}">
      <dgm:prSet phldrT="[Text]" custT="1"/>
      <dgm:spPr/>
      <dgm:t>
        <a:bodyPr/>
        <a:lstStyle/>
        <a:p>
          <a:r>
            <a:rPr lang="en-US" sz="1600" dirty="0"/>
            <a:t>2. Multi site Pilot set up, data integration, test and </a:t>
          </a:r>
          <a:r>
            <a:rPr lang="en-US" sz="1600" dirty="0" err="1"/>
            <a:t>workfows</a:t>
          </a:r>
          <a:endParaRPr lang="en-US" sz="1600" dirty="0"/>
        </a:p>
      </dgm:t>
    </dgm:pt>
    <dgm:pt modelId="{97BC8320-62BE-47E3-822E-EC62CD32787D}" type="parTrans" cxnId="{3A788E9B-D450-430E-A20F-D303AF9943DE}">
      <dgm:prSet/>
      <dgm:spPr/>
      <dgm:t>
        <a:bodyPr/>
        <a:lstStyle/>
        <a:p>
          <a:endParaRPr lang="en-US" sz="1600">
            <a:solidFill>
              <a:schemeClr val="tx1"/>
            </a:solidFill>
          </a:endParaRPr>
        </a:p>
      </dgm:t>
    </dgm:pt>
    <dgm:pt modelId="{276B5A2F-3A25-4A8C-9A99-F329711F55E5}" type="sibTrans" cxnId="{3A788E9B-D450-430E-A20F-D303AF9943DE}">
      <dgm:prSet/>
      <dgm:spPr/>
      <dgm:t>
        <a:bodyPr/>
        <a:lstStyle/>
        <a:p>
          <a:endParaRPr lang="en-US" sz="1600">
            <a:solidFill>
              <a:schemeClr val="tx1"/>
            </a:solidFill>
          </a:endParaRPr>
        </a:p>
      </dgm:t>
    </dgm:pt>
    <dgm:pt modelId="{8415AFDD-2B7E-49CF-B02E-404C46B23BCC}">
      <dgm:prSet phldrT="[Text]" custT="1"/>
      <dgm:spPr/>
      <dgm:t>
        <a:bodyPr/>
        <a:lstStyle/>
        <a:p>
          <a:r>
            <a:rPr lang="en-US" sz="1600" dirty="0"/>
            <a:t>3. Pilot Assets, GDPR and Security set up </a:t>
          </a:r>
        </a:p>
      </dgm:t>
    </dgm:pt>
    <dgm:pt modelId="{2285512C-1846-4064-8123-38A8AC09944E}" type="parTrans" cxnId="{96986307-C3B9-4CAD-81C9-F802F307A079}">
      <dgm:prSet/>
      <dgm:spPr/>
      <dgm:t>
        <a:bodyPr/>
        <a:lstStyle/>
        <a:p>
          <a:endParaRPr lang="en-US" sz="1600">
            <a:solidFill>
              <a:schemeClr val="tx1"/>
            </a:solidFill>
          </a:endParaRPr>
        </a:p>
      </dgm:t>
    </dgm:pt>
    <dgm:pt modelId="{3ABD8B74-E8C7-4B42-80AC-E927E37D3D30}" type="sibTrans" cxnId="{96986307-C3B9-4CAD-81C9-F802F307A079}">
      <dgm:prSet/>
      <dgm:spPr/>
      <dgm:t>
        <a:bodyPr/>
        <a:lstStyle/>
        <a:p>
          <a:endParaRPr lang="en-US" sz="1600">
            <a:solidFill>
              <a:schemeClr val="tx1"/>
            </a:solidFill>
          </a:endParaRPr>
        </a:p>
      </dgm:t>
    </dgm:pt>
    <dgm:pt modelId="{A6C9DE7A-CAD0-4081-A00D-E99AFA0EECB4}">
      <dgm:prSet phldrT="[Text]" custT="1"/>
      <dgm:spPr/>
      <dgm:t>
        <a:bodyPr/>
        <a:lstStyle/>
        <a:p>
          <a:r>
            <a:rPr lang="en-US" sz="1600" dirty="0"/>
            <a:t>4. Pilot Mobile Application deployment &amp; integration </a:t>
          </a:r>
        </a:p>
      </dgm:t>
    </dgm:pt>
    <dgm:pt modelId="{096A6437-475E-47EC-8494-09E828C88F53}" type="parTrans" cxnId="{15A98162-00B0-4212-B113-E5446CF860D3}">
      <dgm:prSet/>
      <dgm:spPr/>
      <dgm:t>
        <a:bodyPr/>
        <a:lstStyle/>
        <a:p>
          <a:endParaRPr lang="en-US" sz="1600">
            <a:solidFill>
              <a:schemeClr val="tx1"/>
            </a:solidFill>
          </a:endParaRPr>
        </a:p>
      </dgm:t>
    </dgm:pt>
    <dgm:pt modelId="{7DEF6C3F-7D49-4074-AFB6-CA80B71C51B8}" type="sibTrans" cxnId="{15A98162-00B0-4212-B113-E5446CF860D3}">
      <dgm:prSet/>
      <dgm:spPr/>
      <dgm:t>
        <a:bodyPr/>
        <a:lstStyle/>
        <a:p>
          <a:endParaRPr lang="en-US" sz="1600">
            <a:solidFill>
              <a:schemeClr val="tx1"/>
            </a:solidFill>
          </a:endParaRPr>
        </a:p>
      </dgm:t>
    </dgm:pt>
    <dgm:pt modelId="{E4C63772-90B0-4037-A797-A2A3C9DBE4C2}">
      <dgm:prSet phldrT="[Text]" custT="1"/>
      <dgm:spPr/>
      <dgm:t>
        <a:bodyPr/>
        <a:lstStyle/>
        <a:p>
          <a:r>
            <a:rPr lang="en-US" sz="1600" dirty="0"/>
            <a:t>5. Pilot Deployment and Operations</a:t>
          </a:r>
        </a:p>
      </dgm:t>
    </dgm:pt>
    <dgm:pt modelId="{E9A7E994-7E5F-47E3-8F08-DADEB75066EA}" type="parTrans" cxnId="{C5B71B94-BF7B-4EF7-B50C-4D4F5B615FC5}">
      <dgm:prSet/>
      <dgm:spPr/>
      <dgm:t>
        <a:bodyPr/>
        <a:lstStyle/>
        <a:p>
          <a:endParaRPr lang="en-US" sz="1600">
            <a:solidFill>
              <a:schemeClr val="tx1"/>
            </a:solidFill>
          </a:endParaRPr>
        </a:p>
      </dgm:t>
    </dgm:pt>
    <dgm:pt modelId="{A72C8877-DC72-4FBE-995C-E76A36A2C766}" type="sibTrans" cxnId="{C5B71B94-BF7B-4EF7-B50C-4D4F5B615FC5}">
      <dgm:prSet/>
      <dgm:spPr/>
      <dgm:t>
        <a:bodyPr/>
        <a:lstStyle/>
        <a:p>
          <a:endParaRPr lang="en-US" sz="1600">
            <a:solidFill>
              <a:schemeClr val="tx1"/>
            </a:solidFill>
          </a:endParaRPr>
        </a:p>
      </dgm:t>
    </dgm:pt>
    <dgm:pt modelId="{6E7E3C20-23A1-4ECE-826B-419BF76AAE3F}">
      <dgm:prSet phldrT="[Text]" custT="1"/>
      <dgm:spPr/>
      <dgm:t>
        <a:bodyPr/>
        <a:lstStyle/>
        <a:p>
          <a:r>
            <a:rPr lang="en-US" sz="1600" dirty="0"/>
            <a:t>6. Pilot outcomes, measures and patient QoL dashboards</a:t>
          </a:r>
        </a:p>
      </dgm:t>
    </dgm:pt>
    <dgm:pt modelId="{782BA711-0949-42DE-9418-68E053F7361A}" type="parTrans" cxnId="{08507975-7CC4-4BF3-B8DA-56739180762D}">
      <dgm:prSet/>
      <dgm:spPr/>
      <dgm:t>
        <a:bodyPr/>
        <a:lstStyle/>
        <a:p>
          <a:endParaRPr lang="en-US" sz="1600">
            <a:solidFill>
              <a:schemeClr val="tx1"/>
            </a:solidFill>
          </a:endParaRPr>
        </a:p>
      </dgm:t>
    </dgm:pt>
    <dgm:pt modelId="{BF124250-B8A0-49D5-A3E4-6A257DCBA606}" type="sibTrans" cxnId="{08507975-7CC4-4BF3-B8DA-56739180762D}">
      <dgm:prSet/>
      <dgm:spPr/>
      <dgm:t>
        <a:bodyPr/>
        <a:lstStyle/>
        <a:p>
          <a:endParaRPr lang="en-US" sz="1600">
            <a:solidFill>
              <a:schemeClr val="tx1"/>
            </a:solidFill>
          </a:endParaRPr>
        </a:p>
      </dgm:t>
    </dgm:pt>
    <dgm:pt modelId="{01AA3778-7ADF-4C07-929B-2B0BA760A2AA}">
      <dgm:prSet phldrT="[Text]" custT="1"/>
      <dgm:spPr/>
      <dgm:t>
        <a:bodyPr/>
        <a:lstStyle/>
        <a:p>
          <a:r>
            <a:rPr lang="en-US" sz="1600" dirty="0"/>
            <a:t>7. Multi-site pilot learnings and governance</a:t>
          </a:r>
        </a:p>
      </dgm:t>
    </dgm:pt>
    <dgm:pt modelId="{2CB56361-C8F4-47CD-A8F5-D67A88F4287C}" type="parTrans" cxnId="{7DB5157E-59E9-4636-ABFA-A061BCD19CE2}">
      <dgm:prSet/>
      <dgm:spPr/>
      <dgm:t>
        <a:bodyPr/>
        <a:lstStyle/>
        <a:p>
          <a:endParaRPr lang="en-US" sz="1600">
            <a:solidFill>
              <a:schemeClr val="tx1"/>
            </a:solidFill>
          </a:endParaRPr>
        </a:p>
      </dgm:t>
    </dgm:pt>
    <dgm:pt modelId="{166C6033-9AB1-4166-9E72-BB741FBF393B}" type="sibTrans" cxnId="{7DB5157E-59E9-4636-ABFA-A061BCD19CE2}">
      <dgm:prSet/>
      <dgm:spPr/>
      <dgm:t>
        <a:bodyPr/>
        <a:lstStyle/>
        <a:p>
          <a:endParaRPr lang="en-US" sz="1600">
            <a:solidFill>
              <a:schemeClr val="tx1"/>
            </a:solidFill>
          </a:endParaRPr>
        </a:p>
      </dgm:t>
    </dgm:pt>
    <dgm:pt modelId="{7E0E1E3E-9700-47BA-8DF9-693CF40C9451}" type="pres">
      <dgm:prSet presAssocID="{5AC2E4B8-5FCD-4F9C-9E8B-F684BFE9ED03}" presName="Name0" presStyleCnt="0">
        <dgm:presLayoutVars>
          <dgm:dir/>
          <dgm:resizeHandles val="exact"/>
        </dgm:presLayoutVars>
      </dgm:prSet>
      <dgm:spPr/>
    </dgm:pt>
    <dgm:pt modelId="{DCE958CF-0DA9-4252-9936-48EABF3B0AC1}" type="pres">
      <dgm:prSet presAssocID="{5AC2E4B8-5FCD-4F9C-9E8B-F684BFE9ED03}" presName="cycle" presStyleCnt="0"/>
      <dgm:spPr/>
    </dgm:pt>
    <dgm:pt modelId="{5FEB2D5C-CF10-4106-8CE9-D4ADFA095F83}" type="pres">
      <dgm:prSet presAssocID="{21523073-7074-4FA0-822B-17CD9322644F}" presName="nodeFirstNode" presStyleLbl="node1" presStyleIdx="0" presStyleCnt="7">
        <dgm:presLayoutVars>
          <dgm:bulletEnabled val="1"/>
        </dgm:presLayoutVars>
      </dgm:prSet>
      <dgm:spPr/>
    </dgm:pt>
    <dgm:pt modelId="{A7ECA429-AECA-42F9-BB35-35520817C5D2}" type="pres">
      <dgm:prSet presAssocID="{1F370B96-717A-4B9A-ABE4-F05614951406}" presName="sibTransFirstNode" presStyleLbl="bgShp" presStyleIdx="0" presStyleCnt="1"/>
      <dgm:spPr/>
    </dgm:pt>
    <dgm:pt modelId="{4C24A973-81CA-4AEC-B60F-78A18EB9B530}" type="pres">
      <dgm:prSet presAssocID="{38C6DD2A-292C-49C1-9CFB-38AEA2A5C7E2}" presName="nodeFollowingNodes" presStyleLbl="node1" presStyleIdx="1" presStyleCnt="7">
        <dgm:presLayoutVars>
          <dgm:bulletEnabled val="1"/>
        </dgm:presLayoutVars>
      </dgm:prSet>
      <dgm:spPr/>
    </dgm:pt>
    <dgm:pt modelId="{4AB2B4B1-C8B8-41EF-B13E-9C1FCC764809}" type="pres">
      <dgm:prSet presAssocID="{8415AFDD-2B7E-49CF-B02E-404C46B23BCC}" presName="nodeFollowingNodes" presStyleLbl="node1" presStyleIdx="2" presStyleCnt="7">
        <dgm:presLayoutVars>
          <dgm:bulletEnabled val="1"/>
        </dgm:presLayoutVars>
      </dgm:prSet>
      <dgm:spPr/>
    </dgm:pt>
    <dgm:pt modelId="{9CB12848-AB0C-42DE-917F-32BA492C5505}" type="pres">
      <dgm:prSet presAssocID="{A6C9DE7A-CAD0-4081-A00D-E99AFA0EECB4}" presName="nodeFollowingNodes" presStyleLbl="node1" presStyleIdx="3" presStyleCnt="7">
        <dgm:presLayoutVars>
          <dgm:bulletEnabled val="1"/>
        </dgm:presLayoutVars>
      </dgm:prSet>
      <dgm:spPr/>
    </dgm:pt>
    <dgm:pt modelId="{CC18D638-22D2-4D47-8DA7-97F65AE7FC80}" type="pres">
      <dgm:prSet presAssocID="{E4C63772-90B0-4037-A797-A2A3C9DBE4C2}" presName="nodeFollowingNodes" presStyleLbl="node1" presStyleIdx="4" presStyleCnt="7">
        <dgm:presLayoutVars>
          <dgm:bulletEnabled val="1"/>
        </dgm:presLayoutVars>
      </dgm:prSet>
      <dgm:spPr/>
    </dgm:pt>
    <dgm:pt modelId="{8D746F9E-130D-4642-AE53-C1C1F68F58F8}" type="pres">
      <dgm:prSet presAssocID="{6E7E3C20-23A1-4ECE-826B-419BF76AAE3F}" presName="nodeFollowingNodes" presStyleLbl="node1" presStyleIdx="5" presStyleCnt="7">
        <dgm:presLayoutVars>
          <dgm:bulletEnabled val="1"/>
        </dgm:presLayoutVars>
      </dgm:prSet>
      <dgm:spPr/>
    </dgm:pt>
    <dgm:pt modelId="{07198FA0-870F-46CD-A954-9696CC7A16A0}" type="pres">
      <dgm:prSet presAssocID="{01AA3778-7ADF-4C07-929B-2B0BA760A2AA}" presName="nodeFollowingNodes" presStyleLbl="node1" presStyleIdx="6" presStyleCnt="7">
        <dgm:presLayoutVars>
          <dgm:bulletEnabled val="1"/>
        </dgm:presLayoutVars>
      </dgm:prSet>
      <dgm:spPr/>
    </dgm:pt>
  </dgm:ptLst>
  <dgm:cxnLst>
    <dgm:cxn modelId="{96986307-C3B9-4CAD-81C9-F802F307A079}" srcId="{5AC2E4B8-5FCD-4F9C-9E8B-F684BFE9ED03}" destId="{8415AFDD-2B7E-49CF-B02E-404C46B23BCC}" srcOrd="2" destOrd="0" parTransId="{2285512C-1846-4064-8123-38A8AC09944E}" sibTransId="{3ABD8B74-E8C7-4B42-80AC-E927E37D3D30}"/>
    <dgm:cxn modelId="{03CFD018-6EDC-47CF-AEB8-46F247B4CCA0}" type="presOf" srcId="{38C6DD2A-292C-49C1-9CFB-38AEA2A5C7E2}" destId="{4C24A973-81CA-4AEC-B60F-78A18EB9B530}" srcOrd="0" destOrd="0" presId="urn:microsoft.com/office/officeart/2005/8/layout/cycle3"/>
    <dgm:cxn modelId="{4538341C-F7DF-4836-B23B-2B4659E4577C}" type="presOf" srcId="{8415AFDD-2B7E-49CF-B02E-404C46B23BCC}" destId="{4AB2B4B1-C8B8-41EF-B13E-9C1FCC764809}" srcOrd="0" destOrd="0" presId="urn:microsoft.com/office/officeart/2005/8/layout/cycle3"/>
    <dgm:cxn modelId="{B4E59A27-19A5-4E08-B203-E917C5B58FC9}" type="presOf" srcId="{5AC2E4B8-5FCD-4F9C-9E8B-F684BFE9ED03}" destId="{7E0E1E3E-9700-47BA-8DF9-693CF40C9451}" srcOrd="0" destOrd="0" presId="urn:microsoft.com/office/officeart/2005/8/layout/cycle3"/>
    <dgm:cxn modelId="{15A98162-00B0-4212-B113-E5446CF860D3}" srcId="{5AC2E4B8-5FCD-4F9C-9E8B-F684BFE9ED03}" destId="{A6C9DE7A-CAD0-4081-A00D-E99AFA0EECB4}" srcOrd="3" destOrd="0" parTransId="{096A6437-475E-47EC-8494-09E828C88F53}" sibTransId="{7DEF6C3F-7D49-4074-AFB6-CA80B71C51B8}"/>
    <dgm:cxn modelId="{407A4547-663A-4460-85F8-69DFEB8501AD}" type="presOf" srcId="{1F370B96-717A-4B9A-ABE4-F05614951406}" destId="{A7ECA429-AECA-42F9-BB35-35520817C5D2}" srcOrd="0" destOrd="0" presId="urn:microsoft.com/office/officeart/2005/8/layout/cycle3"/>
    <dgm:cxn modelId="{7362C667-1F66-4508-851B-DD2E50A549C4}" type="presOf" srcId="{21523073-7074-4FA0-822B-17CD9322644F}" destId="{5FEB2D5C-CF10-4106-8CE9-D4ADFA095F83}" srcOrd="0" destOrd="0" presId="urn:microsoft.com/office/officeart/2005/8/layout/cycle3"/>
    <dgm:cxn modelId="{08507975-7CC4-4BF3-B8DA-56739180762D}" srcId="{5AC2E4B8-5FCD-4F9C-9E8B-F684BFE9ED03}" destId="{6E7E3C20-23A1-4ECE-826B-419BF76AAE3F}" srcOrd="5" destOrd="0" parTransId="{782BA711-0949-42DE-9418-68E053F7361A}" sibTransId="{BF124250-B8A0-49D5-A3E4-6A257DCBA606}"/>
    <dgm:cxn modelId="{060A5678-1173-42F3-BAA9-E995F324F733}" type="presOf" srcId="{E4C63772-90B0-4037-A797-A2A3C9DBE4C2}" destId="{CC18D638-22D2-4D47-8DA7-97F65AE7FC80}" srcOrd="0" destOrd="0" presId="urn:microsoft.com/office/officeart/2005/8/layout/cycle3"/>
    <dgm:cxn modelId="{7DB5157E-59E9-4636-ABFA-A061BCD19CE2}" srcId="{5AC2E4B8-5FCD-4F9C-9E8B-F684BFE9ED03}" destId="{01AA3778-7ADF-4C07-929B-2B0BA760A2AA}" srcOrd="6" destOrd="0" parTransId="{2CB56361-C8F4-47CD-A8F5-D67A88F4287C}" sibTransId="{166C6033-9AB1-4166-9E72-BB741FBF393B}"/>
    <dgm:cxn modelId="{C5B71B94-BF7B-4EF7-B50C-4D4F5B615FC5}" srcId="{5AC2E4B8-5FCD-4F9C-9E8B-F684BFE9ED03}" destId="{E4C63772-90B0-4037-A797-A2A3C9DBE4C2}" srcOrd="4" destOrd="0" parTransId="{E9A7E994-7E5F-47E3-8F08-DADEB75066EA}" sibTransId="{A72C8877-DC72-4FBE-995C-E76A36A2C766}"/>
    <dgm:cxn modelId="{3A788E9B-D450-430E-A20F-D303AF9943DE}" srcId="{5AC2E4B8-5FCD-4F9C-9E8B-F684BFE9ED03}" destId="{38C6DD2A-292C-49C1-9CFB-38AEA2A5C7E2}" srcOrd="1" destOrd="0" parTransId="{97BC8320-62BE-47E3-822E-EC62CD32787D}" sibTransId="{276B5A2F-3A25-4A8C-9A99-F329711F55E5}"/>
    <dgm:cxn modelId="{9EB0A9AF-81F5-406B-9FDA-9E048091F619}" srcId="{5AC2E4B8-5FCD-4F9C-9E8B-F684BFE9ED03}" destId="{21523073-7074-4FA0-822B-17CD9322644F}" srcOrd="0" destOrd="0" parTransId="{4940B826-3D7B-459E-9A30-AD24B8FD3E93}" sibTransId="{1F370B96-717A-4B9A-ABE4-F05614951406}"/>
    <dgm:cxn modelId="{65D374CA-4E27-41B7-A8EB-6B803EEFE367}" type="presOf" srcId="{01AA3778-7ADF-4C07-929B-2B0BA760A2AA}" destId="{07198FA0-870F-46CD-A954-9696CC7A16A0}" srcOrd="0" destOrd="0" presId="urn:microsoft.com/office/officeart/2005/8/layout/cycle3"/>
    <dgm:cxn modelId="{BD38AADD-53A9-42BD-A38F-6D0849FEAC30}" type="presOf" srcId="{A6C9DE7A-CAD0-4081-A00D-E99AFA0EECB4}" destId="{9CB12848-AB0C-42DE-917F-32BA492C5505}" srcOrd="0" destOrd="0" presId="urn:microsoft.com/office/officeart/2005/8/layout/cycle3"/>
    <dgm:cxn modelId="{8ED831E6-0AD7-4C09-A499-5067A9496AFA}" type="presOf" srcId="{6E7E3C20-23A1-4ECE-826B-419BF76AAE3F}" destId="{8D746F9E-130D-4642-AE53-C1C1F68F58F8}" srcOrd="0" destOrd="0" presId="urn:microsoft.com/office/officeart/2005/8/layout/cycle3"/>
    <dgm:cxn modelId="{69590A2D-61CC-4198-8036-B635EECCA9F7}" type="presParOf" srcId="{7E0E1E3E-9700-47BA-8DF9-693CF40C9451}" destId="{DCE958CF-0DA9-4252-9936-48EABF3B0AC1}" srcOrd="0" destOrd="0" presId="urn:microsoft.com/office/officeart/2005/8/layout/cycle3"/>
    <dgm:cxn modelId="{4FF3B297-AA2B-4E16-A31C-AEAE63E9B5EC}" type="presParOf" srcId="{DCE958CF-0DA9-4252-9936-48EABF3B0AC1}" destId="{5FEB2D5C-CF10-4106-8CE9-D4ADFA095F83}" srcOrd="0" destOrd="0" presId="urn:microsoft.com/office/officeart/2005/8/layout/cycle3"/>
    <dgm:cxn modelId="{012D3633-37D6-4D5A-AE13-C1115BA45317}" type="presParOf" srcId="{DCE958CF-0DA9-4252-9936-48EABF3B0AC1}" destId="{A7ECA429-AECA-42F9-BB35-35520817C5D2}" srcOrd="1" destOrd="0" presId="urn:microsoft.com/office/officeart/2005/8/layout/cycle3"/>
    <dgm:cxn modelId="{6D0AE7FE-2D39-4C6F-952D-057D6CB8CE6D}" type="presParOf" srcId="{DCE958CF-0DA9-4252-9936-48EABF3B0AC1}" destId="{4C24A973-81CA-4AEC-B60F-78A18EB9B530}" srcOrd="2" destOrd="0" presId="urn:microsoft.com/office/officeart/2005/8/layout/cycle3"/>
    <dgm:cxn modelId="{235F7DAA-B103-4354-B85A-A920DFACEE74}" type="presParOf" srcId="{DCE958CF-0DA9-4252-9936-48EABF3B0AC1}" destId="{4AB2B4B1-C8B8-41EF-B13E-9C1FCC764809}" srcOrd="3" destOrd="0" presId="urn:microsoft.com/office/officeart/2005/8/layout/cycle3"/>
    <dgm:cxn modelId="{0742C020-4042-417D-8B68-F01B5AE4EF28}" type="presParOf" srcId="{DCE958CF-0DA9-4252-9936-48EABF3B0AC1}" destId="{9CB12848-AB0C-42DE-917F-32BA492C5505}" srcOrd="4" destOrd="0" presId="urn:microsoft.com/office/officeart/2005/8/layout/cycle3"/>
    <dgm:cxn modelId="{BA8108C7-ABD1-4C65-AE01-F1E48204DCF2}" type="presParOf" srcId="{DCE958CF-0DA9-4252-9936-48EABF3B0AC1}" destId="{CC18D638-22D2-4D47-8DA7-97F65AE7FC80}" srcOrd="5" destOrd="0" presId="urn:microsoft.com/office/officeart/2005/8/layout/cycle3"/>
    <dgm:cxn modelId="{32A00EB7-D890-4CEB-9B50-26A1FFEA9FE8}" type="presParOf" srcId="{DCE958CF-0DA9-4252-9936-48EABF3B0AC1}" destId="{8D746F9E-130D-4642-AE53-C1C1F68F58F8}" srcOrd="6" destOrd="0" presId="urn:microsoft.com/office/officeart/2005/8/layout/cycle3"/>
    <dgm:cxn modelId="{74015071-D564-463C-808B-69365DD00C76}" type="presParOf" srcId="{DCE958CF-0DA9-4252-9936-48EABF3B0AC1}" destId="{07198FA0-870F-46CD-A954-9696CC7A16A0}" srcOrd="7"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FF63C4-A1BF-4E78-A05B-3847BC1F1916}">
      <dsp:nvSpPr>
        <dsp:cNvPr id="0" name=""/>
        <dsp:cNvSpPr/>
      </dsp:nvSpPr>
      <dsp:spPr>
        <a:xfrm>
          <a:off x="1354666" y="0"/>
          <a:ext cx="5418667" cy="5418667"/>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H2020</a:t>
          </a:r>
        </a:p>
      </dsp:txBody>
      <dsp:txXfrm>
        <a:off x="3306470" y="270933"/>
        <a:ext cx="1515059" cy="812800"/>
      </dsp:txXfrm>
    </dsp:sp>
    <dsp:sp modelId="{35CE0827-9042-4827-B744-45C70D54CF46}">
      <dsp:nvSpPr>
        <dsp:cNvPr id="0" name=""/>
        <dsp:cNvSpPr/>
      </dsp:nvSpPr>
      <dsp:spPr>
        <a:xfrm>
          <a:off x="1896533" y="1083733"/>
          <a:ext cx="4334933" cy="4334933"/>
        </a:xfrm>
        <a:prstGeom prst="ellipse">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Health, Demographic Change and Wellness</a:t>
          </a:r>
        </a:p>
      </dsp:txBody>
      <dsp:txXfrm>
        <a:off x="3306470" y="1343829"/>
        <a:ext cx="1515059" cy="780288"/>
      </dsp:txXfrm>
    </dsp:sp>
    <dsp:sp modelId="{E663EADB-9F22-4000-82B9-1D312F140D3E}">
      <dsp:nvSpPr>
        <dsp:cNvPr id="0" name=""/>
        <dsp:cNvSpPr/>
      </dsp:nvSpPr>
      <dsp:spPr>
        <a:xfrm>
          <a:off x="2438399" y="2167466"/>
          <a:ext cx="3251200" cy="3251200"/>
        </a:xfrm>
        <a:prstGeom prst="ellipse">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Digital Innovation for Care</a:t>
          </a:r>
        </a:p>
      </dsp:txBody>
      <dsp:txXfrm>
        <a:off x="3306470" y="2411306"/>
        <a:ext cx="1515059" cy="731520"/>
      </dsp:txXfrm>
    </dsp:sp>
    <dsp:sp modelId="{8B07A7B0-4369-4705-9052-C89AD10A0C9F}">
      <dsp:nvSpPr>
        <dsp:cNvPr id="0" name=""/>
        <dsp:cNvSpPr/>
      </dsp:nvSpPr>
      <dsp:spPr>
        <a:xfrm>
          <a:off x="2980266" y="3251200"/>
          <a:ext cx="2167466" cy="2167466"/>
        </a:xfrm>
        <a:prstGeom prst="ellipse">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b="1" i="1" kern="1200" dirty="0">
              <a:solidFill>
                <a:schemeClr val="tx1"/>
              </a:solidFill>
            </a:rPr>
            <a:t>SC1-DTH-11-2019-Large Scale Pilots for Integrated and Personalized Care</a:t>
          </a:r>
          <a:endParaRPr lang="en-US" sz="1600" b="1" kern="1200" dirty="0">
            <a:solidFill>
              <a:schemeClr val="tx1"/>
            </a:solidFill>
          </a:endParaRPr>
        </a:p>
      </dsp:txBody>
      <dsp:txXfrm>
        <a:off x="3297684" y="3793066"/>
        <a:ext cx="1532630" cy="10837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ECA429-AECA-42F9-BB35-35520817C5D2}">
      <dsp:nvSpPr>
        <dsp:cNvPr id="0" name=""/>
        <dsp:cNvSpPr/>
      </dsp:nvSpPr>
      <dsp:spPr>
        <a:xfrm>
          <a:off x="1555914" y="-36950"/>
          <a:ext cx="6181026" cy="6181026"/>
        </a:xfrm>
        <a:prstGeom prst="circularArrow">
          <a:avLst>
            <a:gd name="adj1" fmla="val 5544"/>
            <a:gd name="adj2" fmla="val 330680"/>
            <a:gd name="adj3" fmla="val 14491129"/>
            <a:gd name="adj4" fmla="val 16964340"/>
            <a:gd name="adj5" fmla="val 5757"/>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EB2D5C-CF10-4106-8CE9-D4ADFA095F83}">
      <dsp:nvSpPr>
        <dsp:cNvPr id="0" name=""/>
        <dsp:cNvSpPr/>
      </dsp:nvSpPr>
      <dsp:spPr>
        <a:xfrm>
          <a:off x="3667456" y="3578"/>
          <a:ext cx="1957943" cy="978971"/>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1. Pilot requirements and specification for enrolling Patients &amp; professionals</a:t>
          </a:r>
        </a:p>
      </dsp:txBody>
      <dsp:txXfrm>
        <a:off x="3715245" y="51367"/>
        <a:ext cx="1862365" cy="883393"/>
      </dsp:txXfrm>
    </dsp:sp>
    <dsp:sp modelId="{4C24A973-81CA-4AEC-B60F-78A18EB9B530}">
      <dsp:nvSpPr>
        <dsp:cNvPr id="0" name=""/>
        <dsp:cNvSpPr/>
      </dsp:nvSpPr>
      <dsp:spPr>
        <a:xfrm>
          <a:off x="5728232" y="995996"/>
          <a:ext cx="1957943" cy="978971"/>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2. Multi site Pilot set up, data integration, test and </a:t>
          </a:r>
          <a:r>
            <a:rPr lang="en-US" sz="1600" kern="1200" dirty="0" err="1"/>
            <a:t>workfows</a:t>
          </a:r>
          <a:endParaRPr lang="en-US" sz="1600" kern="1200" dirty="0"/>
        </a:p>
      </dsp:txBody>
      <dsp:txXfrm>
        <a:off x="5776021" y="1043785"/>
        <a:ext cx="1862365" cy="883393"/>
      </dsp:txXfrm>
    </dsp:sp>
    <dsp:sp modelId="{4AB2B4B1-C8B8-41EF-B13E-9C1FCC764809}">
      <dsp:nvSpPr>
        <dsp:cNvPr id="0" name=""/>
        <dsp:cNvSpPr/>
      </dsp:nvSpPr>
      <dsp:spPr>
        <a:xfrm>
          <a:off x="6237202" y="3225938"/>
          <a:ext cx="1957943" cy="978971"/>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3. Pilot Assets, GDPR and Security set up </a:t>
          </a:r>
        </a:p>
      </dsp:txBody>
      <dsp:txXfrm>
        <a:off x="6284991" y="3273727"/>
        <a:ext cx="1862365" cy="883393"/>
      </dsp:txXfrm>
    </dsp:sp>
    <dsp:sp modelId="{9CB12848-AB0C-42DE-917F-32BA492C5505}">
      <dsp:nvSpPr>
        <dsp:cNvPr id="0" name=""/>
        <dsp:cNvSpPr/>
      </dsp:nvSpPr>
      <dsp:spPr>
        <a:xfrm>
          <a:off x="4811101" y="5014213"/>
          <a:ext cx="1957943" cy="978971"/>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4. Pilot Mobile Application deployment &amp; integration </a:t>
          </a:r>
        </a:p>
      </dsp:txBody>
      <dsp:txXfrm>
        <a:off x="4858890" y="5062002"/>
        <a:ext cx="1862365" cy="883393"/>
      </dsp:txXfrm>
    </dsp:sp>
    <dsp:sp modelId="{CC18D638-22D2-4D47-8DA7-97F65AE7FC80}">
      <dsp:nvSpPr>
        <dsp:cNvPr id="0" name=""/>
        <dsp:cNvSpPr/>
      </dsp:nvSpPr>
      <dsp:spPr>
        <a:xfrm>
          <a:off x="2523811" y="5014213"/>
          <a:ext cx="1957943" cy="978971"/>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5. Pilot Deployment and Operations</a:t>
          </a:r>
        </a:p>
      </dsp:txBody>
      <dsp:txXfrm>
        <a:off x="2571600" y="5062002"/>
        <a:ext cx="1862365" cy="883393"/>
      </dsp:txXfrm>
    </dsp:sp>
    <dsp:sp modelId="{8D746F9E-130D-4642-AE53-C1C1F68F58F8}">
      <dsp:nvSpPr>
        <dsp:cNvPr id="0" name=""/>
        <dsp:cNvSpPr/>
      </dsp:nvSpPr>
      <dsp:spPr>
        <a:xfrm>
          <a:off x="1097710" y="3225938"/>
          <a:ext cx="1957943" cy="978971"/>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6. Pilot outcomes, measures and patient QoL dashboards</a:t>
          </a:r>
        </a:p>
      </dsp:txBody>
      <dsp:txXfrm>
        <a:off x="1145499" y="3273727"/>
        <a:ext cx="1862365" cy="883393"/>
      </dsp:txXfrm>
    </dsp:sp>
    <dsp:sp modelId="{07198FA0-870F-46CD-A954-9696CC7A16A0}">
      <dsp:nvSpPr>
        <dsp:cNvPr id="0" name=""/>
        <dsp:cNvSpPr/>
      </dsp:nvSpPr>
      <dsp:spPr>
        <a:xfrm>
          <a:off x="1606680" y="995996"/>
          <a:ext cx="1957943" cy="978971"/>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7. Multi-site pilot learnings and governance</a:t>
          </a:r>
        </a:p>
      </dsp:txBody>
      <dsp:txXfrm>
        <a:off x="1654469" y="1043785"/>
        <a:ext cx="1862365" cy="883393"/>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24C627-8A07-4B36-854F-413AB9253091}" type="datetimeFigureOut">
              <a:rPr lang="en-US" smtClean="0"/>
              <a:t>3/27/2019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AEB67E-BF6C-4539-B05A-864DD474FEF5}" type="slidenum">
              <a:rPr lang="en-US" smtClean="0"/>
              <a:t>‹#›</a:t>
            </a:fld>
            <a:endParaRPr lang="en-US" dirty="0"/>
          </a:p>
        </p:txBody>
      </p:sp>
    </p:spTree>
    <p:extLst>
      <p:ext uri="{BB962C8B-B14F-4D97-AF65-F5344CB8AC3E}">
        <p14:creationId xmlns:p14="http://schemas.microsoft.com/office/powerpoint/2010/main" val="36457450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CBAAB-99CF-47EE-BE9E-5F2FDDFCB2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C8168AC-2467-4E2C-837B-7C0147FE7D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A8711CB-2208-4647-95DA-CF5385FAD021}"/>
              </a:ext>
            </a:extLst>
          </p:cNvPr>
          <p:cNvSpPr>
            <a:spLocks noGrp="1"/>
          </p:cNvSpPr>
          <p:nvPr>
            <p:ph type="dt" sz="half" idx="10"/>
          </p:nvPr>
        </p:nvSpPr>
        <p:spPr/>
        <p:txBody>
          <a:bodyPr/>
          <a:lstStyle/>
          <a:p>
            <a:fld id="{99CAC2CA-39DB-476F-A5F9-CDE17FDD811C}" type="datetime1">
              <a:rPr lang="en-US" smtClean="0"/>
              <a:t>3/27/2019</a:t>
            </a:fld>
            <a:endParaRPr lang="en-US" dirty="0"/>
          </a:p>
        </p:txBody>
      </p:sp>
      <p:sp>
        <p:nvSpPr>
          <p:cNvPr id="5" name="Footer Placeholder 4">
            <a:extLst>
              <a:ext uri="{FF2B5EF4-FFF2-40B4-BE49-F238E27FC236}">
                <a16:creationId xmlns:a16="http://schemas.microsoft.com/office/drawing/2014/main" id="{AA581AEB-9F82-4E61-B156-D48D52C05DC7}"/>
              </a:ext>
            </a:extLst>
          </p:cNvPr>
          <p:cNvSpPr>
            <a:spLocks noGrp="1"/>
          </p:cNvSpPr>
          <p:nvPr>
            <p:ph type="ftr" sz="quarter" idx="11"/>
          </p:nvPr>
        </p:nvSpPr>
        <p:spPr/>
        <p:txBody>
          <a:bodyPr/>
          <a:lstStyle/>
          <a:p>
            <a:r>
              <a:rPr lang="en-US" dirty="0"/>
              <a:t>All rights reserved.  Cannot distribute.  Confidential</a:t>
            </a:r>
          </a:p>
        </p:txBody>
      </p:sp>
      <p:sp>
        <p:nvSpPr>
          <p:cNvPr id="6" name="Slide Number Placeholder 5">
            <a:extLst>
              <a:ext uri="{FF2B5EF4-FFF2-40B4-BE49-F238E27FC236}">
                <a16:creationId xmlns:a16="http://schemas.microsoft.com/office/drawing/2014/main" id="{76E7181A-7E36-4684-B7F6-E3E0CB454F86}"/>
              </a:ext>
            </a:extLst>
          </p:cNvPr>
          <p:cNvSpPr>
            <a:spLocks noGrp="1"/>
          </p:cNvSpPr>
          <p:nvPr>
            <p:ph type="sldNum" sz="quarter" idx="12"/>
          </p:nvPr>
        </p:nvSpPr>
        <p:spPr/>
        <p:txBody>
          <a:bodyPr/>
          <a:lstStyle/>
          <a:p>
            <a:fld id="{17D3C0D7-CDC6-4E3D-ADED-72DD6C8BCDB7}" type="slidenum">
              <a:rPr lang="en-US" smtClean="0"/>
              <a:t>‹#›</a:t>
            </a:fld>
            <a:endParaRPr lang="en-US" dirty="0"/>
          </a:p>
        </p:txBody>
      </p:sp>
    </p:spTree>
    <p:extLst>
      <p:ext uri="{BB962C8B-B14F-4D97-AF65-F5344CB8AC3E}">
        <p14:creationId xmlns:p14="http://schemas.microsoft.com/office/powerpoint/2010/main" val="945219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2318A-23F7-4292-8E61-FFFDD4F90C7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8095D2-EDE8-414F-84C8-8B1164437E3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4AD83B-B8BF-454E-A541-049D8E55294B}"/>
              </a:ext>
            </a:extLst>
          </p:cNvPr>
          <p:cNvSpPr>
            <a:spLocks noGrp="1"/>
          </p:cNvSpPr>
          <p:nvPr>
            <p:ph type="dt" sz="half" idx="10"/>
          </p:nvPr>
        </p:nvSpPr>
        <p:spPr/>
        <p:txBody>
          <a:bodyPr/>
          <a:lstStyle/>
          <a:p>
            <a:fld id="{E18D2A09-5A04-48B7-AE98-05E8B2A7E013}" type="datetime1">
              <a:rPr lang="en-US" smtClean="0"/>
              <a:t>3/27/2019</a:t>
            </a:fld>
            <a:endParaRPr lang="en-US" dirty="0"/>
          </a:p>
        </p:txBody>
      </p:sp>
      <p:sp>
        <p:nvSpPr>
          <p:cNvPr id="5" name="Footer Placeholder 4">
            <a:extLst>
              <a:ext uri="{FF2B5EF4-FFF2-40B4-BE49-F238E27FC236}">
                <a16:creationId xmlns:a16="http://schemas.microsoft.com/office/drawing/2014/main" id="{67547E4A-073E-4D36-A459-ABFAD0BDAED7}"/>
              </a:ext>
            </a:extLst>
          </p:cNvPr>
          <p:cNvSpPr>
            <a:spLocks noGrp="1"/>
          </p:cNvSpPr>
          <p:nvPr>
            <p:ph type="ftr" sz="quarter" idx="11"/>
          </p:nvPr>
        </p:nvSpPr>
        <p:spPr/>
        <p:txBody>
          <a:bodyPr/>
          <a:lstStyle/>
          <a:p>
            <a:r>
              <a:rPr lang="en-US" dirty="0"/>
              <a:t>All rights reserved.  Cannot distribute.  Confidential</a:t>
            </a:r>
          </a:p>
        </p:txBody>
      </p:sp>
      <p:sp>
        <p:nvSpPr>
          <p:cNvPr id="6" name="Slide Number Placeholder 5">
            <a:extLst>
              <a:ext uri="{FF2B5EF4-FFF2-40B4-BE49-F238E27FC236}">
                <a16:creationId xmlns:a16="http://schemas.microsoft.com/office/drawing/2014/main" id="{DE82D957-93B0-4826-9C83-41DB96261470}"/>
              </a:ext>
            </a:extLst>
          </p:cNvPr>
          <p:cNvSpPr>
            <a:spLocks noGrp="1"/>
          </p:cNvSpPr>
          <p:nvPr>
            <p:ph type="sldNum" sz="quarter" idx="12"/>
          </p:nvPr>
        </p:nvSpPr>
        <p:spPr/>
        <p:txBody>
          <a:bodyPr/>
          <a:lstStyle/>
          <a:p>
            <a:fld id="{17D3C0D7-CDC6-4E3D-ADED-72DD6C8BCDB7}" type="slidenum">
              <a:rPr lang="en-US" smtClean="0"/>
              <a:t>‹#›</a:t>
            </a:fld>
            <a:endParaRPr lang="en-US" dirty="0"/>
          </a:p>
        </p:txBody>
      </p:sp>
    </p:spTree>
    <p:extLst>
      <p:ext uri="{BB962C8B-B14F-4D97-AF65-F5344CB8AC3E}">
        <p14:creationId xmlns:p14="http://schemas.microsoft.com/office/powerpoint/2010/main" val="3355787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C6AAAC-716C-4B85-8B9D-221628BB31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789242F-81AB-4C46-AEB9-000A04959ED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FD85D0-AC8A-4D78-9213-7C4214F00818}"/>
              </a:ext>
            </a:extLst>
          </p:cNvPr>
          <p:cNvSpPr>
            <a:spLocks noGrp="1"/>
          </p:cNvSpPr>
          <p:nvPr>
            <p:ph type="dt" sz="half" idx="10"/>
          </p:nvPr>
        </p:nvSpPr>
        <p:spPr/>
        <p:txBody>
          <a:bodyPr/>
          <a:lstStyle/>
          <a:p>
            <a:fld id="{F59AA856-2F5B-46B3-A681-AF541B5EAD04}" type="datetime1">
              <a:rPr lang="en-US" smtClean="0"/>
              <a:t>3/27/2019</a:t>
            </a:fld>
            <a:endParaRPr lang="en-US" dirty="0"/>
          </a:p>
        </p:txBody>
      </p:sp>
      <p:sp>
        <p:nvSpPr>
          <p:cNvPr id="5" name="Footer Placeholder 4">
            <a:extLst>
              <a:ext uri="{FF2B5EF4-FFF2-40B4-BE49-F238E27FC236}">
                <a16:creationId xmlns:a16="http://schemas.microsoft.com/office/drawing/2014/main" id="{F3A6FB75-3054-4C96-985D-7F4A832DE505}"/>
              </a:ext>
            </a:extLst>
          </p:cNvPr>
          <p:cNvSpPr>
            <a:spLocks noGrp="1"/>
          </p:cNvSpPr>
          <p:nvPr>
            <p:ph type="ftr" sz="quarter" idx="11"/>
          </p:nvPr>
        </p:nvSpPr>
        <p:spPr/>
        <p:txBody>
          <a:bodyPr/>
          <a:lstStyle/>
          <a:p>
            <a:r>
              <a:rPr lang="en-US" dirty="0"/>
              <a:t>All rights reserved.  Cannot distribute.  Confidential</a:t>
            </a:r>
          </a:p>
        </p:txBody>
      </p:sp>
      <p:sp>
        <p:nvSpPr>
          <p:cNvPr id="6" name="Slide Number Placeholder 5">
            <a:extLst>
              <a:ext uri="{FF2B5EF4-FFF2-40B4-BE49-F238E27FC236}">
                <a16:creationId xmlns:a16="http://schemas.microsoft.com/office/drawing/2014/main" id="{EA53D8AD-C39F-4D65-B891-0306BF79BB0E}"/>
              </a:ext>
            </a:extLst>
          </p:cNvPr>
          <p:cNvSpPr>
            <a:spLocks noGrp="1"/>
          </p:cNvSpPr>
          <p:nvPr>
            <p:ph type="sldNum" sz="quarter" idx="12"/>
          </p:nvPr>
        </p:nvSpPr>
        <p:spPr/>
        <p:txBody>
          <a:bodyPr/>
          <a:lstStyle/>
          <a:p>
            <a:fld id="{17D3C0D7-CDC6-4E3D-ADED-72DD6C8BCDB7}" type="slidenum">
              <a:rPr lang="en-US" smtClean="0"/>
              <a:t>‹#›</a:t>
            </a:fld>
            <a:endParaRPr lang="en-US" dirty="0"/>
          </a:p>
        </p:txBody>
      </p:sp>
    </p:spTree>
    <p:extLst>
      <p:ext uri="{BB962C8B-B14F-4D97-AF65-F5344CB8AC3E}">
        <p14:creationId xmlns:p14="http://schemas.microsoft.com/office/powerpoint/2010/main" val="2311035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6E356-DC83-41F9-A873-8A7A82C614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FE05754-DB3F-46E4-8C15-B2D9B72E3D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4745AE8-6135-494E-AA40-4822E8BB0811}"/>
              </a:ext>
            </a:extLst>
          </p:cNvPr>
          <p:cNvSpPr>
            <a:spLocks noGrp="1"/>
          </p:cNvSpPr>
          <p:nvPr>
            <p:ph type="dt" sz="half" idx="10"/>
          </p:nvPr>
        </p:nvSpPr>
        <p:spPr/>
        <p:txBody>
          <a:bodyPr/>
          <a:lstStyle/>
          <a:p>
            <a:fld id="{47812AFC-A6C0-4EC7-8EB7-93B3E18A6433}" type="datetime1">
              <a:rPr lang="en-US" smtClean="0"/>
              <a:t>3/27/2019</a:t>
            </a:fld>
            <a:endParaRPr lang="en-US" dirty="0"/>
          </a:p>
        </p:txBody>
      </p:sp>
      <p:sp>
        <p:nvSpPr>
          <p:cNvPr id="5" name="Footer Placeholder 4">
            <a:extLst>
              <a:ext uri="{FF2B5EF4-FFF2-40B4-BE49-F238E27FC236}">
                <a16:creationId xmlns:a16="http://schemas.microsoft.com/office/drawing/2014/main" id="{09DAB626-467E-492A-8469-975A20D715D3}"/>
              </a:ext>
            </a:extLst>
          </p:cNvPr>
          <p:cNvSpPr>
            <a:spLocks noGrp="1"/>
          </p:cNvSpPr>
          <p:nvPr>
            <p:ph type="ftr" sz="quarter" idx="11"/>
          </p:nvPr>
        </p:nvSpPr>
        <p:spPr/>
        <p:txBody>
          <a:bodyPr/>
          <a:lstStyle/>
          <a:p>
            <a:r>
              <a:rPr lang="en-US" dirty="0"/>
              <a:t>All rights reserved.  Cannot distribute.  Confidential</a:t>
            </a:r>
          </a:p>
        </p:txBody>
      </p:sp>
      <p:sp>
        <p:nvSpPr>
          <p:cNvPr id="6" name="Slide Number Placeholder 5">
            <a:extLst>
              <a:ext uri="{FF2B5EF4-FFF2-40B4-BE49-F238E27FC236}">
                <a16:creationId xmlns:a16="http://schemas.microsoft.com/office/drawing/2014/main" id="{ABF337A2-DB9B-4F46-A3FE-3DC342326B45}"/>
              </a:ext>
            </a:extLst>
          </p:cNvPr>
          <p:cNvSpPr>
            <a:spLocks noGrp="1"/>
          </p:cNvSpPr>
          <p:nvPr>
            <p:ph type="sldNum" sz="quarter" idx="12"/>
          </p:nvPr>
        </p:nvSpPr>
        <p:spPr/>
        <p:txBody>
          <a:bodyPr/>
          <a:lstStyle/>
          <a:p>
            <a:fld id="{83473F2B-0FC3-479B-8D38-C26313699D9A}" type="slidenum">
              <a:rPr lang="en-US" smtClean="0"/>
              <a:t>‹#›</a:t>
            </a:fld>
            <a:endParaRPr lang="en-US" dirty="0"/>
          </a:p>
        </p:txBody>
      </p:sp>
    </p:spTree>
    <p:extLst>
      <p:ext uri="{BB962C8B-B14F-4D97-AF65-F5344CB8AC3E}">
        <p14:creationId xmlns:p14="http://schemas.microsoft.com/office/powerpoint/2010/main" val="31734302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9BD66-1544-416B-AD82-7C5B9D4B61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251408-3419-49CD-BE8B-1EE01B58FDE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781DA8-0745-48A3-9EBB-EC686A6F0ADE}"/>
              </a:ext>
            </a:extLst>
          </p:cNvPr>
          <p:cNvSpPr>
            <a:spLocks noGrp="1"/>
          </p:cNvSpPr>
          <p:nvPr>
            <p:ph type="dt" sz="half" idx="10"/>
          </p:nvPr>
        </p:nvSpPr>
        <p:spPr/>
        <p:txBody>
          <a:bodyPr/>
          <a:lstStyle/>
          <a:p>
            <a:fld id="{B1734A6B-0EAE-4E0E-BB3C-7F8A801C15B5}" type="datetime1">
              <a:rPr lang="en-US" smtClean="0"/>
              <a:t>3/27/2019</a:t>
            </a:fld>
            <a:endParaRPr lang="en-US" dirty="0"/>
          </a:p>
        </p:txBody>
      </p:sp>
      <p:sp>
        <p:nvSpPr>
          <p:cNvPr id="5" name="Footer Placeholder 4">
            <a:extLst>
              <a:ext uri="{FF2B5EF4-FFF2-40B4-BE49-F238E27FC236}">
                <a16:creationId xmlns:a16="http://schemas.microsoft.com/office/drawing/2014/main" id="{A535EF7D-F423-4794-B9BF-5A55FF9A9EAD}"/>
              </a:ext>
            </a:extLst>
          </p:cNvPr>
          <p:cNvSpPr>
            <a:spLocks noGrp="1"/>
          </p:cNvSpPr>
          <p:nvPr>
            <p:ph type="ftr" sz="quarter" idx="11"/>
          </p:nvPr>
        </p:nvSpPr>
        <p:spPr/>
        <p:txBody>
          <a:bodyPr/>
          <a:lstStyle/>
          <a:p>
            <a:r>
              <a:rPr lang="en-US" dirty="0"/>
              <a:t>All rights reserved.  Cannot distribute.  Confidential</a:t>
            </a:r>
          </a:p>
        </p:txBody>
      </p:sp>
      <p:sp>
        <p:nvSpPr>
          <p:cNvPr id="6" name="Slide Number Placeholder 5">
            <a:extLst>
              <a:ext uri="{FF2B5EF4-FFF2-40B4-BE49-F238E27FC236}">
                <a16:creationId xmlns:a16="http://schemas.microsoft.com/office/drawing/2014/main" id="{50A5AF8A-75A7-4413-B4A5-D04A33C615C7}"/>
              </a:ext>
            </a:extLst>
          </p:cNvPr>
          <p:cNvSpPr>
            <a:spLocks noGrp="1"/>
          </p:cNvSpPr>
          <p:nvPr>
            <p:ph type="sldNum" sz="quarter" idx="12"/>
          </p:nvPr>
        </p:nvSpPr>
        <p:spPr/>
        <p:txBody>
          <a:bodyPr/>
          <a:lstStyle/>
          <a:p>
            <a:fld id="{83473F2B-0FC3-479B-8D38-C26313699D9A}" type="slidenum">
              <a:rPr lang="en-US" smtClean="0"/>
              <a:t>‹#›</a:t>
            </a:fld>
            <a:endParaRPr lang="en-US" dirty="0"/>
          </a:p>
        </p:txBody>
      </p:sp>
    </p:spTree>
    <p:extLst>
      <p:ext uri="{BB962C8B-B14F-4D97-AF65-F5344CB8AC3E}">
        <p14:creationId xmlns:p14="http://schemas.microsoft.com/office/powerpoint/2010/main" val="13029631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7D540-67D8-4E1F-8FE5-1D3AA8EA10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0AB9230-1299-4A23-9F20-2B584ED667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9602F8E-2B7C-4D2F-BE71-2D70361DBFFB}"/>
              </a:ext>
            </a:extLst>
          </p:cNvPr>
          <p:cNvSpPr>
            <a:spLocks noGrp="1"/>
          </p:cNvSpPr>
          <p:nvPr>
            <p:ph type="dt" sz="half" idx="10"/>
          </p:nvPr>
        </p:nvSpPr>
        <p:spPr/>
        <p:txBody>
          <a:bodyPr/>
          <a:lstStyle/>
          <a:p>
            <a:fld id="{69E351DD-AD33-4BB0-A566-4C3BAA6C37BD}" type="datetime1">
              <a:rPr lang="en-US" smtClean="0"/>
              <a:t>3/27/2019</a:t>
            </a:fld>
            <a:endParaRPr lang="en-US" dirty="0"/>
          </a:p>
        </p:txBody>
      </p:sp>
      <p:sp>
        <p:nvSpPr>
          <p:cNvPr id="5" name="Footer Placeholder 4">
            <a:extLst>
              <a:ext uri="{FF2B5EF4-FFF2-40B4-BE49-F238E27FC236}">
                <a16:creationId xmlns:a16="http://schemas.microsoft.com/office/drawing/2014/main" id="{5948C3EB-17E5-4802-BAD9-DB8170686C4F}"/>
              </a:ext>
            </a:extLst>
          </p:cNvPr>
          <p:cNvSpPr>
            <a:spLocks noGrp="1"/>
          </p:cNvSpPr>
          <p:nvPr>
            <p:ph type="ftr" sz="quarter" idx="11"/>
          </p:nvPr>
        </p:nvSpPr>
        <p:spPr/>
        <p:txBody>
          <a:bodyPr/>
          <a:lstStyle/>
          <a:p>
            <a:r>
              <a:rPr lang="en-US" dirty="0"/>
              <a:t>All rights reserved.  Cannot distribute.  Confidential</a:t>
            </a:r>
          </a:p>
        </p:txBody>
      </p:sp>
      <p:sp>
        <p:nvSpPr>
          <p:cNvPr id="6" name="Slide Number Placeholder 5">
            <a:extLst>
              <a:ext uri="{FF2B5EF4-FFF2-40B4-BE49-F238E27FC236}">
                <a16:creationId xmlns:a16="http://schemas.microsoft.com/office/drawing/2014/main" id="{89087B61-2B48-40E8-A4F5-7A2231CF767F}"/>
              </a:ext>
            </a:extLst>
          </p:cNvPr>
          <p:cNvSpPr>
            <a:spLocks noGrp="1"/>
          </p:cNvSpPr>
          <p:nvPr>
            <p:ph type="sldNum" sz="quarter" idx="12"/>
          </p:nvPr>
        </p:nvSpPr>
        <p:spPr/>
        <p:txBody>
          <a:bodyPr/>
          <a:lstStyle/>
          <a:p>
            <a:fld id="{83473F2B-0FC3-479B-8D38-C26313699D9A}" type="slidenum">
              <a:rPr lang="en-US" smtClean="0"/>
              <a:t>‹#›</a:t>
            </a:fld>
            <a:endParaRPr lang="en-US" dirty="0"/>
          </a:p>
        </p:txBody>
      </p:sp>
    </p:spTree>
    <p:extLst>
      <p:ext uri="{BB962C8B-B14F-4D97-AF65-F5344CB8AC3E}">
        <p14:creationId xmlns:p14="http://schemas.microsoft.com/office/powerpoint/2010/main" val="792463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708B9-D6DA-4672-BB23-CE94DFD177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8739CA-7925-46DF-9A6F-96C103933E2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BB10606-F27F-4D85-B1FC-CB811059A9F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232420A-79A8-49BD-9357-532A7D549C1B}"/>
              </a:ext>
            </a:extLst>
          </p:cNvPr>
          <p:cNvSpPr>
            <a:spLocks noGrp="1"/>
          </p:cNvSpPr>
          <p:nvPr>
            <p:ph type="dt" sz="half" idx="10"/>
          </p:nvPr>
        </p:nvSpPr>
        <p:spPr/>
        <p:txBody>
          <a:bodyPr/>
          <a:lstStyle/>
          <a:p>
            <a:fld id="{4746E595-D0F7-4DCA-8850-B612AA1C364C}" type="datetime1">
              <a:rPr lang="en-US" smtClean="0"/>
              <a:t>3/27/2019</a:t>
            </a:fld>
            <a:endParaRPr lang="en-US" dirty="0"/>
          </a:p>
        </p:txBody>
      </p:sp>
      <p:sp>
        <p:nvSpPr>
          <p:cNvPr id="6" name="Footer Placeholder 5">
            <a:extLst>
              <a:ext uri="{FF2B5EF4-FFF2-40B4-BE49-F238E27FC236}">
                <a16:creationId xmlns:a16="http://schemas.microsoft.com/office/drawing/2014/main" id="{DDE7CC58-D935-4709-9886-4F973F3ED89F}"/>
              </a:ext>
            </a:extLst>
          </p:cNvPr>
          <p:cNvSpPr>
            <a:spLocks noGrp="1"/>
          </p:cNvSpPr>
          <p:nvPr>
            <p:ph type="ftr" sz="quarter" idx="11"/>
          </p:nvPr>
        </p:nvSpPr>
        <p:spPr/>
        <p:txBody>
          <a:bodyPr/>
          <a:lstStyle/>
          <a:p>
            <a:r>
              <a:rPr lang="en-US" dirty="0"/>
              <a:t>All rights reserved.  Cannot distribute.  Confidential</a:t>
            </a:r>
          </a:p>
        </p:txBody>
      </p:sp>
      <p:sp>
        <p:nvSpPr>
          <p:cNvPr id="7" name="Slide Number Placeholder 6">
            <a:extLst>
              <a:ext uri="{FF2B5EF4-FFF2-40B4-BE49-F238E27FC236}">
                <a16:creationId xmlns:a16="http://schemas.microsoft.com/office/drawing/2014/main" id="{0AFBD4FC-3135-45FF-91B3-AB4F783A90EA}"/>
              </a:ext>
            </a:extLst>
          </p:cNvPr>
          <p:cNvSpPr>
            <a:spLocks noGrp="1"/>
          </p:cNvSpPr>
          <p:nvPr>
            <p:ph type="sldNum" sz="quarter" idx="12"/>
          </p:nvPr>
        </p:nvSpPr>
        <p:spPr/>
        <p:txBody>
          <a:bodyPr/>
          <a:lstStyle/>
          <a:p>
            <a:fld id="{83473F2B-0FC3-479B-8D38-C26313699D9A}" type="slidenum">
              <a:rPr lang="en-US" smtClean="0"/>
              <a:t>‹#›</a:t>
            </a:fld>
            <a:endParaRPr lang="en-US" dirty="0"/>
          </a:p>
        </p:txBody>
      </p:sp>
    </p:spTree>
    <p:extLst>
      <p:ext uri="{BB962C8B-B14F-4D97-AF65-F5344CB8AC3E}">
        <p14:creationId xmlns:p14="http://schemas.microsoft.com/office/powerpoint/2010/main" val="22093715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4FAA1-D725-497B-A930-FA20AA510B4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6205AC-16B3-4D32-BD0C-4FD483240C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2EC1A73-BD07-43DA-AA58-240C1755936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5CA8EC1-F37A-4C50-BAA1-CF34BBA5D2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AA8F731-7115-4241-A646-D1B477D05EE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DCD181-6906-47D9-AA05-15BC8AF8158E}"/>
              </a:ext>
            </a:extLst>
          </p:cNvPr>
          <p:cNvSpPr>
            <a:spLocks noGrp="1"/>
          </p:cNvSpPr>
          <p:nvPr>
            <p:ph type="dt" sz="half" idx="10"/>
          </p:nvPr>
        </p:nvSpPr>
        <p:spPr/>
        <p:txBody>
          <a:bodyPr/>
          <a:lstStyle/>
          <a:p>
            <a:fld id="{EF431C42-3AEE-4329-AF81-2D52558C8E29}" type="datetime1">
              <a:rPr lang="en-US" smtClean="0"/>
              <a:t>3/27/2019</a:t>
            </a:fld>
            <a:endParaRPr lang="en-US" dirty="0"/>
          </a:p>
        </p:txBody>
      </p:sp>
      <p:sp>
        <p:nvSpPr>
          <p:cNvPr id="8" name="Footer Placeholder 7">
            <a:extLst>
              <a:ext uri="{FF2B5EF4-FFF2-40B4-BE49-F238E27FC236}">
                <a16:creationId xmlns:a16="http://schemas.microsoft.com/office/drawing/2014/main" id="{647D1D69-4BC1-4BC1-AFFC-647F751DCF27}"/>
              </a:ext>
            </a:extLst>
          </p:cNvPr>
          <p:cNvSpPr>
            <a:spLocks noGrp="1"/>
          </p:cNvSpPr>
          <p:nvPr>
            <p:ph type="ftr" sz="quarter" idx="11"/>
          </p:nvPr>
        </p:nvSpPr>
        <p:spPr/>
        <p:txBody>
          <a:bodyPr/>
          <a:lstStyle/>
          <a:p>
            <a:r>
              <a:rPr lang="en-US" dirty="0"/>
              <a:t>All rights reserved.  Cannot distribute.  Confidential</a:t>
            </a:r>
          </a:p>
        </p:txBody>
      </p:sp>
      <p:sp>
        <p:nvSpPr>
          <p:cNvPr id="9" name="Slide Number Placeholder 8">
            <a:extLst>
              <a:ext uri="{FF2B5EF4-FFF2-40B4-BE49-F238E27FC236}">
                <a16:creationId xmlns:a16="http://schemas.microsoft.com/office/drawing/2014/main" id="{F073C014-FAF0-42B2-B74C-D394B41DEB26}"/>
              </a:ext>
            </a:extLst>
          </p:cNvPr>
          <p:cNvSpPr>
            <a:spLocks noGrp="1"/>
          </p:cNvSpPr>
          <p:nvPr>
            <p:ph type="sldNum" sz="quarter" idx="12"/>
          </p:nvPr>
        </p:nvSpPr>
        <p:spPr/>
        <p:txBody>
          <a:bodyPr/>
          <a:lstStyle/>
          <a:p>
            <a:fld id="{83473F2B-0FC3-479B-8D38-C26313699D9A}" type="slidenum">
              <a:rPr lang="en-US" smtClean="0"/>
              <a:t>‹#›</a:t>
            </a:fld>
            <a:endParaRPr lang="en-US" dirty="0"/>
          </a:p>
        </p:txBody>
      </p:sp>
    </p:spTree>
    <p:extLst>
      <p:ext uri="{BB962C8B-B14F-4D97-AF65-F5344CB8AC3E}">
        <p14:creationId xmlns:p14="http://schemas.microsoft.com/office/powerpoint/2010/main" val="11668038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A4022-3134-410C-A35E-20B822C193C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1EE539E-36DD-4436-8D25-881101E3444B}"/>
              </a:ext>
            </a:extLst>
          </p:cNvPr>
          <p:cNvSpPr>
            <a:spLocks noGrp="1"/>
          </p:cNvSpPr>
          <p:nvPr>
            <p:ph type="dt" sz="half" idx="10"/>
          </p:nvPr>
        </p:nvSpPr>
        <p:spPr/>
        <p:txBody>
          <a:bodyPr/>
          <a:lstStyle/>
          <a:p>
            <a:fld id="{0D211A53-7138-4854-AC5D-B740E2B274B7}" type="datetime1">
              <a:rPr lang="en-US" smtClean="0"/>
              <a:t>3/27/2019</a:t>
            </a:fld>
            <a:endParaRPr lang="en-US" dirty="0"/>
          </a:p>
        </p:txBody>
      </p:sp>
      <p:sp>
        <p:nvSpPr>
          <p:cNvPr id="4" name="Footer Placeholder 3">
            <a:extLst>
              <a:ext uri="{FF2B5EF4-FFF2-40B4-BE49-F238E27FC236}">
                <a16:creationId xmlns:a16="http://schemas.microsoft.com/office/drawing/2014/main" id="{580135CE-07A9-493F-A0E7-E3A80C486981}"/>
              </a:ext>
            </a:extLst>
          </p:cNvPr>
          <p:cNvSpPr>
            <a:spLocks noGrp="1"/>
          </p:cNvSpPr>
          <p:nvPr>
            <p:ph type="ftr" sz="quarter" idx="11"/>
          </p:nvPr>
        </p:nvSpPr>
        <p:spPr/>
        <p:txBody>
          <a:bodyPr/>
          <a:lstStyle/>
          <a:p>
            <a:r>
              <a:rPr lang="en-US" dirty="0"/>
              <a:t>All rights reserved.  Cannot distribute.  Confidential</a:t>
            </a:r>
          </a:p>
        </p:txBody>
      </p:sp>
      <p:sp>
        <p:nvSpPr>
          <p:cNvPr id="5" name="Slide Number Placeholder 4">
            <a:extLst>
              <a:ext uri="{FF2B5EF4-FFF2-40B4-BE49-F238E27FC236}">
                <a16:creationId xmlns:a16="http://schemas.microsoft.com/office/drawing/2014/main" id="{C129B8FD-8AAD-487F-A4A5-729E48DD80A4}"/>
              </a:ext>
            </a:extLst>
          </p:cNvPr>
          <p:cNvSpPr>
            <a:spLocks noGrp="1"/>
          </p:cNvSpPr>
          <p:nvPr>
            <p:ph type="sldNum" sz="quarter" idx="12"/>
          </p:nvPr>
        </p:nvSpPr>
        <p:spPr/>
        <p:txBody>
          <a:bodyPr/>
          <a:lstStyle/>
          <a:p>
            <a:fld id="{83473F2B-0FC3-479B-8D38-C26313699D9A}" type="slidenum">
              <a:rPr lang="en-US" smtClean="0"/>
              <a:t>‹#›</a:t>
            </a:fld>
            <a:endParaRPr lang="en-US" dirty="0"/>
          </a:p>
        </p:txBody>
      </p:sp>
    </p:spTree>
    <p:extLst>
      <p:ext uri="{BB962C8B-B14F-4D97-AF65-F5344CB8AC3E}">
        <p14:creationId xmlns:p14="http://schemas.microsoft.com/office/powerpoint/2010/main" val="39753217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A2EEFD-4985-49FB-B5BA-50AB8506BA53}"/>
              </a:ext>
            </a:extLst>
          </p:cNvPr>
          <p:cNvSpPr>
            <a:spLocks noGrp="1"/>
          </p:cNvSpPr>
          <p:nvPr>
            <p:ph type="dt" sz="half" idx="10"/>
          </p:nvPr>
        </p:nvSpPr>
        <p:spPr/>
        <p:txBody>
          <a:bodyPr/>
          <a:lstStyle/>
          <a:p>
            <a:fld id="{D5894517-9EF4-4248-996F-AF05AFD8DAFF}" type="datetime1">
              <a:rPr lang="en-US" smtClean="0"/>
              <a:t>3/27/2019</a:t>
            </a:fld>
            <a:endParaRPr lang="en-US" dirty="0"/>
          </a:p>
        </p:txBody>
      </p:sp>
      <p:sp>
        <p:nvSpPr>
          <p:cNvPr id="3" name="Footer Placeholder 2">
            <a:extLst>
              <a:ext uri="{FF2B5EF4-FFF2-40B4-BE49-F238E27FC236}">
                <a16:creationId xmlns:a16="http://schemas.microsoft.com/office/drawing/2014/main" id="{3E1B8A1F-3066-4E73-B75F-407F929DAAC6}"/>
              </a:ext>
            </a:extLst>
          </p:cNvPr>
          <p:cNvSpPr>
            <a:spLocks noGrp="1"/>
          </p:cNvSpPr>
          <p:nvPr>
            <p:ph type="ftr" sz="quarter" idx="11"/>
          </p:nvPr>
        </p:nvSpPr>
        <p:spPr/>
        <p:txBody>
          <a:bodyPr/>
          <a:lstStyle/>
          <a:p>
            <a:r>
              <a:rPr lang="en-US" dirty="0"/>
              <a:t>All rights reserved.  Cannot distribute.  Confidential</a:t>
            </a:r>
          </a:p>
        </p:txBody>
      </p:sp>
      <p:sp>
        <p:nvSpPr>
          <p:cNvPr id="4" name="Slide Number Placeholder 3">
            <a:extLst>
              <a:ext uri="{FF2B5EF4-FFF2-40B4-BE49-F238E27FC236}">
                <a16:creationId xmlns:a16="http://schemas.microsoft.com/office/drawing/2014/main" id="{46183377-99F8-4D6A-BE67-114C8A199995}"/>
              </a:ext>
            </a:extLst>
          </p:cNvPr>
          <p:cNvSpPr>
            <a:spLocks noGrp="1"/>
          </p:cNvSpPr>
          <p:nvPr>
            <p:ph type="sldNum" sz="quarter" idx="12"/>
          </p:nvPr>
        </p:nvSpPr>
        <p:spPr/>
        <p:txBody>
          <a:bodyPr/>
          <a:lstStyle/>
          <a:p>
            <a:fld id="{83473F2B-0FC3-479B-8D38-C26313699D9A}" type="slidenum">
              <a:rPr lang="en-US" smtClean="0"/>
              <a:t>‹#›</a:t>
            </a:fld>
            <a:endParaRPr lang="en-US" dirty="0"/>
          </a:p>
        </p:txBody>
      </p:sp>
    </p:spTree>
    <p:extLst>
      <p:ext uri="{BB962C8B-B14F-4D97-AF65-F5344CB8AC3E}">
        <p14:creationId xmlns:p14="http://schemas.microsoft.com/office/powerpoint/2010/main" val="33603402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60100-98B3-4659-BA74-79E387CF1C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F7BE09-9743-42A8-ACEF-56A2E8D2E1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E070C6-5CCE-4211-A88B-583E49E633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431AE57-EE39-40F3-80BF-3DE0693C90CF}"/>
              </a:ext>
            </a:extLst>
          </p:cNvPr>
          <p:cNvSpPr>
            <a:spLocks noGrp="1"/>
          </p:cNvSpPr>
          <p:nvPr>
            <p:ph type="dt" sz="half" idx="10"/>
          </p:nvPr>
        </p:nvSpPr>
        <p:spPr/>
        <p:txBody>
          <a:bodyPr/>
          <a:lstStyle/>
          <a:p>
            <a:fld id="{4C4D19A4-6E5A-43D5-ADF3-1A74525909C9}" type="datetime1">
              <a:rPr lang="en-US" smtClean="0"/>
              <a:t>3/27/2019</a:t>
            </a:fld>
            <a:endParaRPr lang="en-US" dirty="0"/>
          </a:p>
        </p:txBody>
      </p:sp>
      <p:sp>
        <p:nvSpPr>
          <p:cNvPr id="6" name="Footer Placeholder 5">
            <a:extLst>
              <a:ext uri="{FF2B5EF4-FFF2-40B4-BE49-F238E27FC236}">
                <a16:creationId xmlns:a16="http://schemas.microsoft.com/office/drawing/2014/main" id="{06649B19-BE3D-4CA4-B666-9C92A818CB7D}"/>
              </a:ext>
            </a:extLst>
          </p:cNvPr>
          <p:cNvSpPr>
            <a:spLocks noGrp="1"/>
          </p:cNvSpPr>
          <p:nvPr>
            <p:ph type="ftr" sz="quarter" idx="11"/>
          </p:nvPr>
        </p:nvSpPr>
        <p:spPr/>
        <p:txBody>
          <a:bodyPr/>
          <a:lstStyle/>
          <a:p>
            <a:r>
              <a:rPr lang="en-US" dirty="0"/>
              <a:t>All rights reserved.  Cannot distribute.  Confidential</a:t>
            </a:r>
          </a:p>
        </p:txBody>
      </p:sp>
      <p:sp>
        <p:nvSpPr>
          <p:cNvPr id="7" name="Slide Number Placeholder 6">
            <a:extLst>
              <a:ext uri="{FF2B5EF4-FFF2-40B4-BE49-F238E27FC236}">
                <a16:creationId xmlns:a16="http://schemas.microsoft.com/office/drawing/2014/main" id="{43E1AA14-0DAF-4649-A576-1A36B00B14B8}"/>
              </a:ext>
            </a:extLst>
          </p:cNvPr>
          <p:cNvSpPr>
            <a:spLocks noGrp="1"/>
          </p:cNvSpPr>
          <p:nvPr>
            <p:ph type="sldNum" sz="quarter" idx="12"/>
          </p:nvPr>
        </p:nvSpPr>
        <p:spPr/>
        <p:txBody>
          <a:bodyPr/>
          <a:lstStyle/>
          <a:p>
            <a:fld id="{83473F2B-0FC3-479B-8D38-C26313699D9A}" type="slidenum">
              <a:rPr lang="en-US" smtClean="0"/>
              <a:t>‹#›</a:t>
            </a:fld>
            <a:endParaRPr lang="en-US" dirty="0"/>
          </a:p>
        </p:txBody>
      </p:sp>
    </p:spTree>
    <p:extLst>
      <p:ext uri="{BB962C8B-B14F-4D97-AF65-F5344CB8AC3E}">
        <p14:creationId xmlns:p14="http://schemas.microsoft.com/office/powerpoint/2010/main" val="203143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B7C98-94F3-4273-84E3-7436A34B63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A6D9CF-29D1-406C-8EF9-2034818BCDB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B50A96-0C8C-4125-B3E3-64FD24366C37}"/>
              </a:ext>
            </a:extLst>
          </p:cNvPr>
          <p:cNvSpPr>
            <a:spLocks noGrp="1"/>
          </p:cNvSpPr>
          <p:nvPr>
            <p:ph type="dt" sz="half" idx="10"/>
          </p:nvPr>
        </p:nvSpPr>
        <p:spPr/>
        <p:txBody>
          <a:bodyPr/>
          <a:lstStyle/>
          <a:p>
            <a:fld id="{AF9EFE14-51A9-4593-9397-40B9029C1F53}" type="datetime1">
              <a:rPr lang="en-US" smtClean="0"/>
              <a:t>3/27/2019</a:t>
            </a:fld>
            <a:endParaRPr lang="en-US" dirty="0"/>
          </a:p>
        </p:txBody>
      </p:sp>
      <p:sp>
        <p:nvSpPr>
          <p:cNvPr id="5" name="Footer Placeholder 4">
            <a:extLst>
              <a:ext uri="{FF2B5EF4-FFF2-40B4-BE49-F238E27FC236}">
                <a16:creationId xmlns:a16="http://schemas.microsoft.com/office/drawing/2014/main" id="{2290BB49-BDFE-4E7A-A8EF-1102602FDC94}"/>
              </a:ext>
            </a:extLst>
          </p:cNvPr>
          <p:cNvSpPr>
            <a:spLocks noGrp="1"/>
          </p:cNvSpPr>
          <p:nvPr>
            <p:ph type="ftr" sz="quarter" idx="11"/>
          </p:nvPr>
        </p:nvSpPr>
        <p:spPr/>
        <p:txBody>
          <a:bodyPr/>
          <a:lstStyle/>
          <a:p>
            <a:r>
              <a:rPr lang="en-US" dirty="0"/>
              <a:t>All rights reserved.  Cannot distribute.  Confidential</a:t>
            </a:r>
          </a:p>
        </p:txBody>
      </p:sp>
      <p:sp>
        <p:nvSpPr>
          <p:cNvPr id="6" name="Slide Number Placeholder 5">
            <a:extLst>
              <a:ext uri="{FF2B5EF4-FFF2-40B4-BE49-F238E27FC236}">
                <a16:creationId xmlns:a16="http://schemas.microsoft.com/office/drawing/2014/main" id="{4C630888-5EA5-4CAA-B901-99C94943B919}"/>
              </a:ext>
            </a:extLst>
          </p:cNvPr>
          <p:cNvSpPr>
            <a:spLocks noGrp="1"/>
          </p:cNvSpPr>
          <p:nvPr>
            <p:ph type="sldNum" sz="quarter" idx="12"/>
          </p:nvPr>
        </p:nvSpPr>
        <p:spPr/>
        <p:txBody>
          <a:bodyPr/>
          <a:lstStyle/>
          <a:p>
            <a:fld id="{17D3C0D7-CDC6-4E3D-ADED-72DD6C8BCDB7}" type="slidenum">
              <a:rPr lang="en-US" smtClean="0"/>
              <a:t>‹#›</a:t>
            </a:fld>
            <a:endParaRPr lang="en-US" dirty="0"/>
          </a:p>
        </p:txBody>
      </p:sp>
    </p:spTree>
    <p:extLst>
      <p:ext uri="{BB962C8B-B14F-4D97-AF65-F5344CB8AC3E}">
        <p14:creationId xmlns:p14="http://schemas.microsoft.com/office/powerpoint/2010/main" val="921321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DB333-895F-4513-811D-D24673AF2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D62672A-6218-41E2-A265-B2A0662FBF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0E958413-86F7-434D-8631-76051531D6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8B79632-8108-41DD-AA69-42C9749E912E}"/>
              </a:ext>
            </a:extLst>
          </p:cNvPr>
          <p:cNvSpPr>
            <a:spLocks noGrp="1"/>
          </p:cNvSpPr>
          <p:nvPr>
            <p:ph type="dt" sz="half" idx="10"/>
          </p:nvPr>
        </p:nvSpPr>
        <p:spPr/>
        <p:txBody>
          <a:bodyPr/>
          <a:lstStyle/>
          <a:p>
            <a:fld id="{382CDE59-4D25-4770-995D-20DF0799DA32}" type="datetime1">
              <a:rPr lang="en-US" smtClean="0"/>
              <a:t>3/27/2019</a:t>
            </a:fld>
            <a:endParaRPr lang="en-US" dirty="0"/>
          </a:p>
        </p:txBody>
      </p:sp>
      <p:sp>
        <p:nvSpPr>
          <p:cNvPr id="6" name="Footer Placeholder 5">
            <a:extLst>
              <a:ext uri="{FF2B5EF4-FFF2-40B4-BE49-F238E27FC236}">
                <a16:creationId xmlns:a16="http://schemas.microsoft.com/office/drawing/2014/main" id="{DCDCFA80-F4BB-4D24-9229-5A05B5A199D8}"/>
              </a:ext>
            </a:extLst>
          </p:cNvPr>
          <p:cNvSpPr>
            <a:spLocks noGrp="1"/>
          </p:cNvSpPr>
          <p:nvPr>
            <p:ph type="ftr" sz="quarter" idx="11"/>
          </p:nvPr>
        </p:nvSpPr>
        <p:spPr/>
        <p:txBody>
          <a:bodyPr/>
          <a:lstStyle/>
          <a:p>
            <a:r>
              <a:rPr lang="en-US" dirty="0"/>
              <a:t>All rights reserved.  Cannot distribute.  Confidential</a:t>
            </a:r>
          </a:p>
        </p:txBody>
      </p:sp>
      <p:sp>
        <p:nvSpPr>
          <p:cNvPr id="7" name="Slide Number Placeholder 6">
            <a:extLst>
              <a:ext uri="{FF2B5EF4-FFF2-40B4-BE49-F238E27FC236}">
                <a16:creationId xmlns:a16="http://schemas.microsoft.com/office/drawing/2014/main" id="{AFFA4732-589B-4185-A5C4-39DF13B1276E}"/>
              </a:ext>
            </a:extLst>
          </p:cNvPr>
          <p:cNvSpPr>
            <a:spLocks noGrp="1"/>
          </p:cNvSpPr>
          <p:nvPr>
            <p:ph type="sldNum" sz="quarter" idx="12"/>
          </p:nvPr>
        </p:nvSpPr>
        <p:spPr/>
        <p:txBody>
          <a:bodyPr/>
          <a:lstStyle/>
          <a:p>
            <a:fld id="{83473F2B-0FC3-479B-8D38-C26313699D9A}" type="slidenum">
              <a:rPr lang="en-US" smtClean="0"/>
              <a:t>‹#›</a:t>
            </a:fld>
            <a:endParaRPr lang="en-US" dirty="0"/>
          </a:p>
        </p:txBody>
      </p:sp>
    </p:spTree>
    <p:extLst>
      <p:ext uri="{BB962C8B-B14F-4D97-AF65-F5344CB8AC3E}">
        <p14:creationId xmlns:p14="http://schemas.microsoft.com/office/powerpoint/2010/main" val="20724440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31B91-630D-4154-8653-8AB363AD50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795E277-ADCE-40EF-A1D5-918E54F2703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5A3A9D-A416-48BF-9600-4B6719A1AB78}"/>
              </a:ext>
            </a:extLst>
          </p:cNvPr>
          <p:cNvSpPr>
            <a:spLocks noGrp="1"/>
          </p:cNvSpPr>
          <p:nvPr>
            <p:ph type="dt" sz="half" idx="10"/>
          </p:nvPr>
        </p:nvSpPr>
        <p:spPr/>
        <p:txBody>
          <a:bodyPr/>
          <a:lstStyle/>
          <a:p>
            <a:fld id="{B595AE40-825A-413B-8347-634DEC0728F9}" type="datetime1">
              <a:rPr lang="en-US" smtClean="0"/>
              <a:t>3/27/2019</a:t>
            </a:fld>
            <a:endParaRPr lang="en-US" dirty="0"/>
          </a:p>
        </p:txBody>
      </p:sp>
      <p:sp>
        <p:nvSpPr>
          <p:cNvPr id="5" name="Footer Placeholder 4">
            <a:extLst>
              <a:ext uri="{FF2B5EF4-FFF2-40B4-BE49-F238E27FC236}">
                <a16:creationId xmlns:a16="http://schemas.microsoft.com/office/drawing/2014/main" id="{A7CE0C8E-1C61-4AE3-9F24-6F4E5ECD2D04}"/>
              </a:ext>
            </a:extLst>
          </p:cNvPr>
          <p:cNvSpPr>
            <a:spLocks noGrp="1"/>
          </p:cNvSpPr>
          <p:nvPr>
            <p:ph type="ftr" sz="quarter" idx="11"/>
          </p:nvPr>
        </p:nvSpPr>
        <p:spPr/>
        <p:txBody>
          <a:bodyPr/>
          <a:lstStyle/>
          <a:p>
            <a:r>
              <a:rPr lang="en-US" dirty="0"/>
              <a:t>All rights reserved.  Cannot distribute.  Confidential</a:t>
            </a:r>
          </a:p>
        </p:txBody>
      </p:sp>
      <p:sp>
        <p:nvSpPr>
          <p:cNvPr id="6" name="Slide Number Placeholder 5">
            <a:extLst>
              <a:ext uri="{FF2B5EF4-FFF2-40B4-BE49-F238E27FC236}">
                <a16:creationId xmlns:a16="http://schemas.microsoft.com/office/drawing/2014/main" id="{731CF060-DDF0-4061-B0E0-B36D20ED4270}"/>
              </a:ext>
            </a:extLst>
          </p:cNvPr>
          <p:cNvSpPr>
            <a:spLocks noGrp="1"/>
          </p:cNvSpPr>
          <p:nvPr>
            <p:ph type="sldNum" sz="quarter" idx="12"/>
          </p:nvPr>
        </p:nvSpPr>
        <p:spPr/>
        <p:txBody>
          <a:bodyPr/>
          <a:lstStyle/>
          <a:p>
            <a:fld id="{83473F2B-0FC3-479B-8D38-C26313699D9A}" type="slidenum">
              <a:rPr lang="en-US" smtClean="0"/>
              <a:t>‹#›</a:t>
            </a:fld>
            <a:endParaRPr lang="en-US" dirty="0"/>
          </a:p>
        </p:txBody>
      </p:sp>
    </p:spTree>
    <p:extLst>
      <p:ext uri="{BB962C8B-B14F-4D97-AF65-F5344CB8AC3E}">
        <p14:creationId xmlns:p14="http://schemas.microsoft.com/office/powerpoint/2010/main" val="14067315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3B09D8-B50D-45F3-A0A3-713A22C350C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F070705-E219-408B-85B8-B30548F71F2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E8F8F1-B222-4A36-983A-1D5802FBE3D2}"/>
              </a:ext>
            </a:extLst>
          </p:cNvPr>
          <p:cNvSpPr>
            <a:spLocks noGrp="1"/>
          </p:cNvSpPr>
          <p:nvPr>
            <p:ph type="dt" sz="half" idx="10"/>
          </p:nvPr>
        </p:nvSpPr>
        <p:spPr/>
        <p:txBody>
          <a:bodyPr/>
          <a:lstStyle/>
          <a:p>
            <a:fld id="{A617E0CE-911F-48D5-800A-DB37949B4349}" type="datetime1">
              <a:rPr lang="en-US" smtClean="0"/>
              <a:t>3/27/2019</a:t>
            </a:fld>
            <a:endParaRPr lang="en-US" dirty="0"/>
          </a:p>
        </p:txBody>
      </p:sp>
      <p:sp>
        <p:nvSpPr>
          <p:cNvPr id="5" name="Footer Placeholder 4">
            <a:extLst>
              <a:ext uri="{FF2B5EF4-FFF2-40B4-BE49-F238E27FC236}">
                <a16:creationId xmlns:a16="http://schemas.microsoft.com/office/drawing/2014/main" id="{6D61A59E-DBFB-4514-9B74-32EB9E1447DC}"/>
              </a:ext>
            </a:extLst>
          </p:cNvPr>
          <p:cNvSpPr>
            <a:spLocks noGrp="1"/>
          </p:cNvSpPr>
          <p:nvPr>
            <p:ph type="ftr" sz="quarter" idx="11"/>
          </p:nvPr>
        </p:nvSpPr>
        <p:spPr/>
        <p:txBody>
          <a:bodyPr/>
          <a:lstStyle/>
          <a:p>
            <a:r>
              <a:rPr lang="en-US" dirty="0"/>
              <a:t>All rights reserved.  Cannot distribute.  Confidential</a:t>
            </a:r>
          </a:p>
        </p:txBody>
      </p:sp>
      <p:sp>
        <p:nvSpPr>
          <p:cNvPr id="6" name="Slide Number Placeholder 5">
            <a:extLst>
              <a:ext uri="{FF2B5EF4-FFF2-40B4-BE49-F238E27FC236}">
                <a16:creationId xmlns:a16="http://schemas.microsoft.com/office/drawing/2014/main" id="{AFFB65E5-AD5E-4CEA-BFB6-F522AE6454C6}"/>
              </a:ext>
            </a:extLst>
          </p:cNvPr>
          <p:cNvSpPr>
            <a:spLocks noGrp="1"/>
          </p:cNvSpPr>
          <p:nvPr>
            <p:ph type="sldNum" sz="quarter" idx="12"/>
          </p:nvPr>
        </p:nvSpPr>
        <p:spPr/>
        <p:txBody>
          <a:bodyPr/>
          <a:lstStyle/>
          <a:p>
            <a:fld id="{83473F2B-0FC3-479B-8D38-C26313699D9A}" type="slidenum">
              <a:rPr lang="en-US" smtClean="0"/>
              <a:t>‹#›</a:t>
            </a:fld>
            <a:endParaRPr lang="en-US" dirty="0"/>
          </a:p>
        </p:txBody>
      </p:sp>
    </p:spTree>
    <p:extLst>
      <p:ext uri="{BB962C8B-B14F-4D97-AF65-F5344CB8AC3E}">
        <p14:creationId xmlns:p14="http://schemas.microsoft.com/office/powerpoint/2010/main" val="3270859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95EF0-A54E-4C2F-B12C-CDDEAAF7B9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F46DD33-6C2C-4A98-8E36-C0F753E9A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66538C2-1A2D-4EDE-A2E8-3BDD6BE82B94}"/>
              </a:ext>
            </a:extLst>
          </p:cNvPr>
          <p:cNvSpPr>
            <a:spLocks noGrp="1"/>
          </p:cNvSpPr>
          <p:nvPr>
            <p:ph type="dt" sz="half" idx="10"/>
          </p:nvPr>
        </p:nvSpPr>
        <p:spPr/>
        <p:txBody>
          <a:bodyPr/>
          <a:lstStyle/>
          <a:p>
            <a:fld id="{E17AC8AD-4631-4C89-AD07-BCC75783D1CF}" type="datetime1">
              <a:rPr lang="en-US" smtClean="0"/>
              <a:t>3/27/2019</a:t>
            </a:fld>
            <a:endParaRPr lang="en-US" dirty="0"/>
          </a:p>
        </p:txBody>
      </p:sp>
      <p:sp>
        <p:nvSpPr>
          <p:cNvPr id="5" name="Footer Placeholder 4">
            <a:extLst>
              <a:ext uri="{FF2B5EF4-FFF2-40B4-BE49-F238E27FC236}">
                <a16:creationId xmlns:a16="http://schemas.microsoft.com/office/drawing/2014/main" id="{D5FE1DD4-BC62-4B73-8FA5-FD0F37EC1C66}"/>
              </a:ext>
            </a:extLst>
          </p:cNvPr>
          <p:cNvSpPr>
            <a:spLocks noGrp="1"/>
          </p:cNvSpPr>
          <p:nvPr>
            <p:ph type="ftr" sz="quarter" idx="11"/>
          </p:nvPr>
        </p:nvSpPr>
        <p:spPr/>
        <p:txBody>
          <a:bodyPr/>
          <a:lstStyle/>
          <a:p>
            <a:r>
              <a:rPr lang="en-US" dirty="0"/>
              <a:t>All rights reserved.  Cannot distribute.  Confidential</a:t>
            </a:r>
          </a:p>
        </p:txBody>
      </p:sp>
      <p:sp>
        <p:nvSpPr>
          <p:cNvPr id="6" name="Slide Number Placeholder 5">
            <a:extLst>
              <a:ext uri="{FF2B5EF4-FFF2-40B4-BE49-F238E27FC236}">
                <a16:creationId xmlns:a16="http://schemas.microsoft.com/office/drawing/2014/main" id="{E52264A4-F13D-4906-AC8B-0A217698B04F}"/>
              </a:ext>
            </a:extLst>
          </p:cNvPr>
          <p:cNvSpPr>
            <a:spLocks noGrp="1"/>
          </p:cNvSpPr>
          <p:nvPr>
            <p:ph type="sldNum" sz="quarter" idx="12"/>
          </p:nvPr>
        </p:nvSpPr>
        <p:spPr/>
        <p:txBody>
          <a:bodyPr/>
          <a:lstStyle/>
          <a:p>
            <a:fld id="{17D3C0D7-CDC6-4E3D-ADED-72DD6C8BCDB7}" type="slidenum">
              <a:rPr lang="en-US" smtClean="0"/>
              <a:t>‹#›</a:t>
            </a:fld>
            <a:endParaRPr lang="en-US" dirty="0"/>
          </a:p>
        </p:txBody>
      </p:sp>
    </p:spTree>
    <p:extLst>
      <p:ext uri="{BB962C8B-B14F-4D97-AF65-F5344CB8AC3E}">
        <p14:creationId xmlns:p14="http://schemas.microsoft.com/office/powerpoint/2010/main" val="1423252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E3DFA-610F-49CB-99DD-2CDF9030F9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E15BC6-8A82-4CD6-A124-A8AAFE5CF00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44F5F0E-5206-4395-A8DF-DF9368AD972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B3E515-0B3F-44D4-B497-5601CF49E5F9}"/>
              </a:ext>
            </a:extLst>
          </p:cNvPr>
          <p:cNvSpPr>
            <a:spLocks noGrp="1"/>
          </p:cNvSpPr>
          <p:nvPr>
            <p:ph type="dt" sz="half" idx="10"/>
          </p:nvPr>
        </p:nvSpPr>
        <p:spPr/>
        <p:txBody>
          <a:bodyPr/>
          <a:lstStyle/>
          <a:p>
            <a:fld id="{73FC7F15-94E2-4AE0-9BDE-B61E8728B282}" type="datetime1">
              <a:rPr lang="en-US" smtClean="0"/>
              <a:t>3/27/2019</a:t>
            </a:fld>
            <a:endParaRPr lang="en-US" dirty="0"/>
          </a:p>
        </p:txBody>
      </p:sp>
      <p:sp>
        <p:nvSpPr>
          <p:cNvPr id="6" name="Footer Placeholder 5">
            <a:extLst>
              <a:ext uri="{FF2B5EF4-FFF2-40B4-BE49-F238E27FC236}">
                <a16:creationId xmlns:a16="http://schemas.microsoft.com/office/drawing/2014/main" id="{2E2957F1-9A76-4067-A4B1-4B154E1CE9E2}"/>
              </a:ext>
            </a:extLst>
          </p:cNvPr>
          <p:cNvSpPr>
            <a:spLocks noGrp="1"/>
          </p:cNvSpPr>
          <p:nvPr>
            <p:ph type="ftr" sz="quarter" idx="11"/>
          </p:nvPr>
        </p:nvSpPr>
        <p:spPr/>
        <p:txBody>
          <a:bodyPr/>
          <a:lstStyle/>
          <a:p>
            <a:r>
              <a:rPr lang="en-US" dirty="0"/>
              <a:t>All rights reserved.  Cannot distribute.  Confidential</a:t>
            </a:r>
          </a:p>
        </p:txBody>
      </p:sp>
      <p:sp>
        <p:nvSpPr>
          <p:cNvPr id="7" name="Slide Number Placeholder 6">
            <a:extLst>
              <a:ext uri="{FF2B5EF4-FFF2-40B4-BE49-F238E27FC236}">
                <a16:creationId xmlns:a16="http://schemas.microsoft.com/office/drawing/2014/main" id="{BCDD8F3D-772F-43E3-919F-FA3CD3BC2C8B}"/>
              </a:ext>
            </a:extLst>
          </p:cNvPr>
          <p:cNvSpPr>
            <a:spLocks noGrp="1"/>
          </p:cNvSpPr>
          <p:nvPr>
            <p:ph type="sldNum" sz="quarter" idx="12"/>
          </p:nvPr>
        </p:nvSpPr>
        <p:spPr/>
        <p:txBody>
          <a:bodyPr/>
          <a:lstStyle/>
          <a:p>
            <a:fld id="{17D3C0D7-CDC6-4E3D-ADED-72DD6C8BCDB7}" type="slidenum">
              <a:rPr lang="en-US" smtClean="0"/>
              <a:t>‹#›</a:t>
            </a:fld>
            <a:endParaRPr lang="en-US" dirty="0"/>
          </a:p>
        </p:txBody>
      </p:sp>
    </p:spTree>
    <p:extLst>
      <p:ext uri="{BB962C8B-B14F-4D97-AF65-F5344CB8AC3E}">
        <p14:creationId xmlns:p14="http://schemas.microsoft.com/office/powerpoint/2010/main" val="868561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A132F-ECFE-4659-9BE2-E679E8617E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4D78B1F-4132-46C1-84BB-8820F410BC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1E650FE-2C9B-4F89-989D-371F14817FD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AAB587-EFE0-4641-A8D7-77232CA9BB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90D3D70-E5AC-407C-9B4F-2B0D29DA726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66152FD-B740-4F6E-B345-A070C38DCDFC}"/>
              </a:ext>
            </a:extLst>
          </p:cNvPr>
          <p:cNvSpPr>
            <a:spLocks noGrp="1"/>
          </p:cNvSpPr>
          <p:nvPr>
            <p:ph type="dt" sz="half" idx="10"/>
          </p:nvPr>
        </p:nvSpPr>
        <p:spPr/>
        <p:txBody>
          <a:bodyPr/>
          <a:lstStyle/>
          <a:p>
            <a:fld id="{DD4C6D92-4491-482E-BEC9-949C5C8279CD}" type="datetime1">
              <a:rPr lang="en-US" smtClean="0"/>
              <a:t>3/27/2019</a:t>
            </a:fld>
            <a:endParaRPr lang="en-US" dirty="0"/>
          </a:p>
        </p:txBody>
      </p:sp>
      <p:sp>
        <p:nvSpPr>
          <p:cNvPr id="8" name="Footer Placeholder 7">
            <a:extLst>
              <a:ext uri="{FF2B5EF4-FFF2-40B4-BE49-F238E27FC236}">
                <a16:creationId xmlns:a16="http://schemas.microsoft.com/office/drawing/2014/main" id="{76748BCC-51B6-4F1D-8A8A-F9537D9EFA6A}"/>
              </a:ext>
            </a:extLst>
          </p:cNvPr>
          <p:cNvSpPr>
            <a:spLocks noGrp="1"/>
          </p:cNvSpPr>
          <p:nvPr>
            <p:ph type="ftr" sz="quarter" idx="11"/>
          </p:nvPr>
        </p:nvSpPr>
        <p:spPr/>
        <p:txBody>
          <a:bodyPr/>
          <a:lstStyle/>
          <a:p>
            <a:r>
              <a:rPr lang="en-US" dirty="0"/>
              <a:t>All rights reserved.  Cannot distribute.  Confidential</a:t>
            </a:r>
          </a:p>
        </p:txBody>
      </p:sp>
      <p:sp>
        <p:nvSpPr>
          <p:cNvPr id="9" name="Slide Number Placeholder 8">
            <a:extLst>
              <a:ext uri="{FF2B5EF4-FFF2-40B4-BE49-F238E27FC236}">
                <a16:creationId xmlns:a16="http://schemas.microsoft.com/office/drawing/2014/main" id="{11FE520C-1305-4ACF-BFE0-D2D684997062}"/>
              </a:ext>
            </a:extLst>
          </p:cNvPr>
          <p:cNvSpPr>
            <a:spLocks noGrp="1"/>
          </p:cNvSpPr>
          <p:nvPr>
            <p:ph type="sldNum" sz="quarter" idx="12"/>
          </p:nvPr>
        </p:nvSpPr>
        <p:spPr/>
        <p:txBody>
          <a:bodyPr/>
          <a:lstStyle/>
          <a:p>
            <a:fld id="{17D3C0D7-CDC6-4E3D-ADED-72DD6C8BCDB7}" type="slidenum">
              <a:rPr lang="en-US" smtClean="0"/>
              <a:t>‹#›</a:t>
            </a:fld>
            <a:endParaRPr lang="en-US" dirty="0"/>
          </a:p>
        </p:txBody>
      </p:sp>
    </p:spTree>
    <p:extLst>
      <p:ext uri="{BB962C8B-B14F-4D97-AF65-F5344CB8AC3E}">
        <p14:creationId xmlns:p14="http://schemas.microsoft.com/office/powerpoint/2010/main" val="979958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64C53-D054-4C4F-80D1-A7A00AE93B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B651328-B30C-4118-92B5-F5388AFA076C}"/>
              </a:ext>
            </a:extLst>
          </p:cNvPr>
          <p:cNvSpPr>
            <a:spLocks noGrp="1"/>
          </p:cNvSpPr>
          <p:nvPr>
            <p:ph type="dt" sz="half" idx="10"/>
          </p:nvPr>
        </p:nvSpPr>
        <p:spPr/>
        <p:txBody>
          <a:bodyPr/>
          <a:lstStyle/>
          <a:p>
            <a:fld id="{D45AF98A-42D6-4FE5-ADD7-D94EC943BF19}" type="datetime1">
              <a:rPr lang="en-US" smtClean="0"/>
              <a:t>3/27/2019</a:t>
            </a:fld>
            <a:endParaRPr lang="en-US" dirty="0"/>
          </a:p>
        </p:txBody>
      </p:sp>
      <p:sp>
        <p:nvSpPr>
          <p:cNvPr id="4" name="Footer Placeholder 3">
            <a:extLst>
              <a:ext uri="{FF2B5EF4-FFF2-40B4-BE49-F238E27FC236}">
                <a16:creationId xmlns:a16="http://schemas.microsoft.com/office/drawing/2014/main" id="{CE4C6284-83F9-4148-8001-EF3431697E5C}"/>
              </a:ext>
            </a:extLst>
          </p:cNvPr>
          <p:cNvSpPr>
            <a:spLocks noGrp="1"/>
          </p:cNvSpPr>
          <p:nvPr>
            <p:ph type="ftr" sz="quarter" idx="11"/>
          </p:nvPr>
        </p:nvSpPr>
        <p:spPr/>
        <p:txBody>
          <a:bodyPr/>
          <a:lstStyle/>
          <a:p>
            <a:r>
              <a:rPr lang="en-US" dirty="0"/>
              <a:t>All rights reserved.  Cannot distribute.  Confidential</a:t>
            </a:r>
          </a:p>
        </p:txBody>
      </p:sp>
      <p:sp>
        <p:nvSpPr>
          <p:cNvPr id="5" name="Slide Number Placeholder 4">
            <a:extLst>
              <a:ext uri="{FF2B5EF4-FFF2-40B4-BE49-F238E27FC236}">
                <a16:creationId xmlns:a16="http://schemas.microsoft.com/office/drawing/2014/main" id="{84BA3674-BD20-416A-BC5F-5BBA1B515CEE}"/>
              </a:ext>
            </a:extLst>
          </p:cNvPr>
          <p:cNvSpPr>
            <a:spLocks noGrp="1"/>
          </p:cNvSpPr>
          <p:nvPr>
            <p:ph type="sldNum" sz="quarter" idx="12"/>
          </p:nvPr>
        </p:nvSpPr>
        <p:spPr/>
        <p:txBody>
          <a:bodyPr/>
          <a:lstStyle/>
          <a:p>
            <a:fld id="{17D3C0D7-CDC6-4E3D-ADED-72DD6C8BCDB7}" type="slidenum">
              <a:rPr lang="en-US" smtClean="0"/>
              <a:t>‹#›</a:t>
            </a:fld>
            <a:endParaRPr lang="en-US" dirty="0"/>
          </a:p>
        </p:txBody>
      </p:sp>
    </p:spTree>
    <p:extLst>
      <p:ext uri="{BB962C8B-B14F-4D97-AF65-F5344CB8AC3E}">
        <p14:creationId xmlns:p14="http://schemas.microsoft.com/office/powerpoint/2010/main" val="4179786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4D53C2-0F0F-4C88-A7BA-46F589481D69}"/>
              </a:ext>
            </a:extLst>
          </p:cNvPr>
          <p:cNvSpPr>
            <a:spLocks noGrp="1"/>
          </p:cNvSpPr>
          <p:nvPr>
            <p:ph type="dt" sz="half" idx="10"/>
          </p:nvPr>
        </p:nvSpPr>
        <p:spPr/>
        <p:txBody>
          <a:bodyPr/>
          <a:lstStyle/>
          <a:p>
            <a:fld id="{4BCDFF8F-EEDD-414F-8FC7-8B42E5121CB3}" type="datetime1">
              <a:rPr lang="en-US" smtClean="0"/>
              <a:t>3/27/2019</a:t>
            </a:fld>
            <a:endParaRPr lang="en-US" dirty="0"/>
          </a:p>
        </p:txBody>
      </p:sp>
      <p:sp>
        <p:nvSpPr>
          <p:cNvPr id="3" name="Footer Placeholder 2">
            <a:extLst>
              <a:ext uri="{FF2B5EF4-FFF2-40B4-BE49-F238E27FC236}">
                <a16:creationId xmlns:a16="http://schemas.microsoft.com/office/drawing/2014/main" id="{8A239B43-4014-40BF-9F4A-D92609CA6F35}"/>
              </a:ext>
            </a:extLst>
          </p:cNvPr>
          <p:cNvSpPr>
            <a:spLocks noGrp="1"/>
          </p:cNvSpPr>
          <p:nvPr>
            <p:ph type="ftr" sz="quarter" idx="11"/>
          </p:nvPr>
        </p:nvSpPr>
        <p:spPr/>
        <p:txBody>
          <a:bodyPr/>
          <a:lstStyle/>
          <a:p>
            <a:r>
              <a:rPr lang="en-US" dirty="0"/>
              <a:t>All rights reserved.  Cannot distribute.  Confidential</a:t>
            </a:r>
          </a:p>
        </p:txBody>
      </p:sp>
      <p:sp>
        <p:nvSpPr>
          <p:cNvPr id="4" name="Slide Number Placeholder 3">
            <a:extLst>
              <a:ext uri="{FF2B5EF4-FFF2-40B4-BE49-F238E27FC236}">
                <a16:creationId xmlns:a16="http://schemas.microsoft.com/office/drawing/2014/main" id="{D2E0A705-E83A-42FC-94ED-9360F9A74B3A}"/>
              </a:ext>
            </a:extLst>
          </p:cNvPr>
          <p:cNvSpPr>
            <a:spLocks noGrp="1"/>
          </p:cNvSpPr>
          <p:nvPr>
            <p:ph type="sldNum" sz="quarter" idx="12"/>
          </p:nvPr>
        </p:nvSpPr>
        <p:spPr/>
        <p:txBody>
          <a:bodyPr/>
          <a:lstStyle/>
          <a:p>
            <a:fld id="{17D3C0D7-CDC6-4E3D-ADED-72DD6C8BCDB7}" type="slidenum">
              <a:rPr lang="en-US" smtClean="0"/>
              <a:t>‹#›</a:t>
            </a:fld>
            <a:endParaRPr lang="en-US" dirty="0"/>
          </a:p>
        </p:txBody>
      </p:sp>
    </p:spTree>
    <p:extLst>
      <p:ext uri="{BB962C8B-B14F-4D97-AF65-F5344CB8AC3E}">
        <p14:creationId xmlns:p14="http://schemas.microsoft.com/office/powerpoint/2010/main" val="2348260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F4378-7521-49F9-B7F9-64F2A4F8C2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7208B8-6377-44AA-BB36-B821050887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384A0F-40E5-4C62-8C2F-84B0BEFFF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EBF4B23-C721-41B3-BA06-BEE2BF6E48F6}"/>
              </a:ext>
            </a:extLst>
          </p:cNvPr>
          <p:cNvSpPr>
            <a:spLocks noGrp="1"/>
          </p:cNvSpPr>
          <p:nvPr>
            <p:ph type="dt" sz="half" idx="10"/>
          </p:nvPr>
        </p:nvSpPr>
        <p:spPr/>
        <p:txBody>
          <a:bodyPr/>
          <a:lstStyle/>
          <a:p>
            <a:fld id="{F6ED3C9F-7711-49E7-956B-BA1159B6385E}" type="datetime1">
              <a:rPr lang="en-US" smtClean="0"/>
              <a:t>3/27/2019</a:t>
            </a:fld>
            <a:endParaRPr lang="en-US" dirty="0"/>
          </a:p>
        </p:txBody>
      </p:sp>
      <p:sp>
        <p:nvSpPr>
          <p:cNvPr id="6" name="Footer Placeholder 5">
            <a:extLst>
              <a:ext uri="{FF2B5EF4-FFF2-40B4-BE49-F238E27FC236}">
                <a16:creationId xmlns:a16="http://schemas.microsoft.com/office/drawing/2014/main" id="{A42071A2-09C8-4E7A-B620-6AAD1C457917}"/>
              </a:ext>
            </a:extLst>
          </p:cNvPr>
          <p:cNvSpPr>
            <a:spLocks noGrp="1"/>
          </p:cNvSpPr>
          <p:nvPr>
            <p:ph type="ftr" sz="quarter" idx="11"/>
          </p:nvPr>
        </p:nvSpPr>
        <p:spPr/>
        <p:txBody>
          <a:bodyPr/>
          <a:lstStyle/>
          <a:p>
            <a:r>
              <a:rPr lang="en-US" dirty="0"/>
              <a:t>All rights reserved.  Cannot distribute.  Confidential</a:t>
            </a:r>
          </a:p>
        </p:txBody>
      </p:sp>
      <p:sp>
        <p:nvSpPr>
          <p:cNvPr id="7" name="Slide Number Placeholder 6">
            <a:extLst>
              <a:ext uri="{FF2B5EF4-FFF2-40B4-BE49-F238E27FC236}">
                <a16:creationId xmlns:a16="http://schemas.microsoft.com/office/drawing/2014/main" id="{1017809F-8A0B-4E23-980C-D07819231772}"/>
              </a:ext>
            </a:extLst>
          </p:cNvPr>
          <p:cNvSpPr>
            <a:spLocks noGrp="1"/>
          </p:cNvSpPr>
          <p:nvPr>
            <p:ph type="sldNum" sz="quarter" idx="12"/>
          </p:nvPr>
        </p:nvSpPr>
        <p:spPr/>
        <p:txBody>
          <a:bodyPr/>
          <a:lstStyle/>
          <a:p>
            <a:fld id="{17D3C0D7-CDC6-4E3D-ADED-72DD6C8BCDB7}" type="slidenum">
              <a:rPr lang="en-US" smtClean="0"/>
              <a:t>‹#›</a:t>
            </a:fld>
            <a:endParaRPr lang="en-US" dirty="0"/>
          </a:p>
        </p:txBody>
      </p:sp>
    </p:spTree>
    <p:extLst>
      <p:ext uri="{BB962C8B-B14F-4D97-AF65-F5344CB8AC3E}">
        <p14:creationId xmlns:p14="http://schemas.microsoft.com/office/powerpoint/2010/main" val="1315139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ADCCC-7A4F-4FFE-A39D-5AF04328A1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74F317-358E-414B-87F0-BF9CEB8FFB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BCE8E5BC-5CD4-4230-8957-C39E89E29F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4725A76-E1DB-4F7F-A8FD-0E4085BC8CE2}"/>
              </a:ext>
            </a:extLst>
          </p:cNvPr>
          <p:cNvSpPr>
            <a:spLocks noGrp="1"/>
          </p:cNvSpPr>
          <p:nvPr>
            <p:ph type="dt" sz="half" idx="10"/>
          </p:nvPr>
        </p:nvSpPr>
        <p:spPr/>
        <p:txBody>
          <a:bodyPr/>
          <a:lstStyle/>
          <a:p>
            <a:fld id="{84234CEC-7BBA-4FF9-974E-4ED635CB4040}" type="datetime1">
              <a:rPr lang="en-US" smtClean="0"/>
              <a:t>3/27/2019</a:t>
            </a:fld>
            <a:endParaRPr lang="en-US" dirty="0"/>
          </a:p>
        </p:txBody>
      </p:sp>
      <p:sp>
        <p:nvSpPr>
          <p:cNvPr id="6" name="Footer Placeholder 5">
            <a:extLst>
              <a:ext uri="{FF2B5EF4-FFF2-40B4-BE49-F238E27FC236}">
                <a16:creationId xmlns:a16="http://schemas.microsoft.com/office/drawing/2014/main" id="{AD749B5E-099D-49EB-8592-147C734B54C2}"/>
              </a:ext>
            </a:extLst>
          </p:cNvPr>
          <p:cNvSpPr>
            <a:spLocks noGrp="1"/>
          </p:cNvSpPr>
          <p:nvPr>
            <p:ph type="ftr" sz="quarter" idx="11"/>
          </p:nvPr>
        </p:nvSpPr>
        <p:spPr/>
        <p:txBody>
          <a:bodyPr/>
          <a:lstStyle/>
          <a:p>
            <a:r>
              <a:rPr lang="en-US" dirty="0"/>
              <a:t>All rights reserved.  Cannot distribute.  Confidential</a:t>
            </a:r>
          </a:p>
        </p:txBody>
      </p:sp>
      <p:sp>
        <p:nvSpPr>
          <p:cNvPr id="7" name="Slide Number Placeholder 6">
            <a:extLst>
              <a:ext uri="{FF2B5EF4-FFF2-40B4-BE49-F238E27FC236}">
                <a16:creationId xmlns:a16="http://schemas.microsoft.com/office/drawing/2014/main" id="{64818DC0-79A6-4430-9BC7-0FD9116F38F0}"/>
              </a:ext>
            </a:extLst>
          </p:cNvPr>
          <p:cNvSpPr>
            <a:spLocks noGrp="1"/>
          </p:cNvSpPr>
          <p:nvPr>
            <p:ph type="sldNum" sz="quarter" idx="12"/>
          </p:nvPr>
        </p:nvSpPr>
        <p:spPr/>
        <p:txBody>
          <a:bodyPr/>
          <a:lstStyle/>
          <a:p>
            <a:fld id="{17D3C0D7-CDC6-4E3D-ADED-72DD6C8BCDB7}" type="slidenum">
              <a:rPr lang="en-US" smtClean="0"/>
              <a:t>‹#›</a:t>
            </a:fld>
            <a:endParaRPr lang="en-US" dirty="0"/>
          </a:p>
        </p:txBody>
      </p:sp>
    </p:spTree>
    <p:extLst>
      <p:ext uri="{BB962C8B-B14F-4D97-AF65-F5344CB8AC3E}">
        <p14:creationId xmlns:p14="http://schemas.microsoft.com/office/powerpoint/2010/main" val="3146996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BD2A09-C69C-4316-A3D1-74C67EC37E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A34EEC1-B116-48CA-9A1B-D2627917D79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D72310-A4B9-4DA1-BA47-3451A5805C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653A2E-5B6D-4F64-BB73-3DBA18E3AC75}" type="datetime1">
              <a:rPr lang="en-US" smtClean="0"/>
              <a:t>3/27/2019</a:t>
            </a:fld>
            <a:endParaRPr lang="en-US" dirty="0"/>
          </a:p>
        </p:txBody>
      </p:sp>
      <p:sp>
        <p:nvSpPr>
          <p:cNvPr id="5" name="Footer Placeholder 4">
            <a:extLst>
              <a:ext uri="{FF2B5EF4-FFF2-40B4-BE49-F238E27FC236}">
                <a16:creationId xmlns:a16="http://schemas.microsoft.com/office/drawing/2014/main" id="{0F4250CB-C281-4CA5-859B-7B8FC50D1B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All rights reserved.  Cannot distribute.  Confidential</a:t>
            </a:r>
          </a:p>
        </p:txBody>
      </p:sp>
      <p:sp>
        <p:nvSpPr>
          <p:cNvPr id="6" name="Slide Number Placeholder 5">
            <a:extLst>
              <a:ext uri="{FF2B5EF4-FFF2-40B4-BE49-F238E27FC236}">
                <a16:creationId xmlns:a16="http://schemas.microsoft.com/office/drawing/2014/main" id="{A6E7BFA5-C1B5-4BF2-9DD9-ED9EE749B3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D3C0D7-CDC6-4E3D-ADED-72DD6C8BCDB7}" type="slidenum">
              <a:rPr lang="en-US" smtClean="0"/>
              <a:t>‹#›</a:t>
            </a:fld>
            <a:endParaRPr lang="en-US" dirty="0"/>
          </a:p>
        </p:txBody>
      </p:sp>
    </p:spTree>
    <p:extLst>
      <p:ext uri="{BB962C8B-B14F-4D97-AF65-F5344CB8AC3E}">
        <p14:creationId xmlns:p14="http://schemas.microsoft.com/office/powerpoint/2010/main" val="5917964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024F4C1-9B54-41BA-9798-2CC118DAFB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B94D70E-3ACA-4C17-9084-A5F13D5099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8A9600-94E6-444B-BEB4-333F2EEAE2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403607-F05A-4790-B88B-5345903037AC}" type="datetime1">
              <a:rPr lang="en-US" smtClean="0"/>
              <a:t>3/27/2019</a:t>
            </a:fld>
            <a:endParaRPr lang="en-US" dirty="0"/>
          </a:p>
        </p:txBody>
      </p:sp>
      <p:sp>
        <p:nvSpPr>
          <p:cNvPr id="5" name="Footer Placeholder 4">
            <a:extLst>
              <a:ext uri="{FF2B5EF4-FFF2-40B4-BE49-F238E27FC236}">
                <a16:creationId xmlns:a16="http://schemas.microsoft.com/office/drawing/2014/main" id="{003FC91F-00CA-4C2A-B47F-D237B65AF7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All rights reserved.  Cannot distribute.  Confidential</a:t>
            </a:r>
          </a:p>
        </p:txBody>
      </p:sp>
      <p:sp>
        <p:nvSpPr>
          <p:cNvPr id="6" name="Slide Number Placeholder 5">
            <a:extLst>
              <a:ext uri="{FF2B5EF4-FFF2-40B4-BE49-F238E27FC236}">
                <a16:creationId xmlns:a16="http://schemas.microsoft.com/office/drawing/2014/main" id="{92D710F4-F97E-47EC-9309-4FA24833D3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473F2B-0FC3-479B-8D38-C26313699D9A}" type="slidenum">
              <a:rPr lang="en-US" smtClean="0"/>
              <a:t>‹#›</a:t>
            </a:fld>
            <a:endParaRPr lang="en-US" dirty="0"/>
          </a:p>
        </p:txBody>
      </p:sp>
    </p:spTree>
    <p:extLst>
      <p:ext uri="{BB962C8B-B14F-4D97-AF65-F5344CB8AC3E}">
        <p14:creationId xmlns:p14="http://schemas.microsoft.com/office/powerpoint/2010/main" val="28015548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eg"/><Relationship Id="rId11" Type="http://schemas.openxmlformats.org/officeDocument/2006/relationships/image" Target="../media/image10.png"/><Relationship Id="rId5" Type="http://schemas.openxmlformats.org/officeDocument/2006/relationships/image" Target="../media/image4.jpe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hyperlink" Target="http://www.internetmonk.com/archive/a-few-thoughts-on-the-affordable-care-act-decision-and-health-care-in-the-u-s" TargetMode="External"/><Relationship Id="rId13" Type="http://schemas.microsoft.com/office/2007/relationships/hdphoto" Target="../media/hdphoto1.wdp"/><Relationship Id="rId18" Type="http://schemas.openxmlformats.org/officeDocument/2006/relationships/hyperlink" Target="http://werelivingafulllife.blogspot.com/2011_07_01_archive.html" TargetMode="External"/><Relationship Id="rId26" Type="http://schemas.openxmlformats.org/officeDocument/2006/relationships/image" Target="../media/image13.png"/><Relationship Id="rId3" Type="http://schemas.openxmlformats.org/officeDocument/2006/relationships/image" Target="../media/image3.jpeg"/><Relationship Id="rId21" Type="http://schemas.openxmlformats.org/officeDocument/2006/relationships/image" Target="../media/image8.png"/><Relationship Id="rId7" Type="http://schemas.openxmlformats.org/officeDocument/2006/relationships/image" Target="../media/image17.png"/><Relationship Id="rId12" Type="http://schemas.openxmlformats.org/officeDocument/2006/relationships/image" Target="../media/image20.png"/><Relationship Id="rId17" Type="http://schemas.openxmlformats.org/officeDocument/2006/relationships/image" Target="../media/image22.gif"/><Relationship Id="rId25" Type="http://schemas.openxmlformats.org/officeDocument/2006/relationships/image" Target="../media/image24.png"/><Relationship Id="rId2" Type="http://schemas.openxmlformats.org/officeDocument/2006/relationships/image" Target="../media/image2.png"/><Relationship Id="rId16" Type="http://schemas.openxmlformats.org/officeDocument/2006/relationships/hyperlink" Target="http://muevesalud.cl/sala-de-rehabilitacion-kinesiologia/" TargetMode="External"/><Relationship Id="rId20"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5.jpeg"/><Relationship Id="rId11" Type="http://schemas.openxmlformats.org/officeDocument/2006/relationships/image" Target="../media/image19.png"/><Relationship Id="rId24" Type="http://schemas.openxmlformats.org/officeDocument/2006/relationships/image" Target="../media/image23.png"/><Relationship Id="rId5" Type="http://schemas.openxmlformats.org/officeDocument/2006/relationships/image" Target="../media/image7.png"/><Relationship Id="rId15" Type="http://schemas.openxmlformats.org/officeDocument/2006/relationships/image" Target="../media/image21.png"/><Relationship Id="rId23" Type="http://schemas.openxmlformats.org/officeDocument/2006/relationships/image" Target="../media/image11.png"/><Relationship Id="rId28" Type="http://schemas.openxmlformats.org/officeDocument/2006/relationships/image" Target="../media/image14.png"/><Relationship Id="rId10" Type="http://schemas.openxmlformats.org/officeDocument/2006/relationships/hyperlink" Target="https://alonrider.wordpress.com/2014/05/09/balada-dokter-piko-2/" TargetMode="External"/><Relationship Id="rId19" Type="http://schemas.openxmlformats.org/officeDocument/2006/relationships/image" Target="../media/image6.png"/><Relationship Id="rId4" Type="http://schemas.openxmlformats.org/officeDocument/2006/relationships/image" Target="../media/image4.jpeg"/><Relationship Id="rId9" Type="http://schemas.openxmlformats.org/officeDocument/2006/relationships/image" Target="../media/image18.png"/><Relationship Id="rId14" Type="http://schemas.openxmlformats.org/officeDocument/2006/relationships/hyperlink" Target="https://lillian888.wordpress.com/2015/06/28/family-matters-explaining-why-i-have-bad-days/" TargetMode="External"/><Relationship Id="rId22" Type="http://schemas.openxmlformats.org/officeDocument/2006/relationships/image" Target="../media/image10.png"/><Relationship Id="rId27"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8.png"/><Relationship Id="rId5" Type="http://schemas.microsoft.com/office/2007/relationships/hdphoto" Target="../media/hdphoto2.wdp"/><Relationship Id="rId4" Type="http://schemas.openxmlformats.org/officeDocument/2006/relationships/image" Target="../media/image27.png"/><Relationship Id="rId9" Type="http://schemas.microsoft.com/office/2007/relationships/hdphoto" Target="../media/hdphoto3.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hyperlink" Target="http://www.internetmonk.com/archive/a-few-thoughts-on-the-affordable-care-act-decision-and-health-care-in-the-u-s" TargetMode="External"/><Relationship Id="rId3" Type="http://schemas.openxmlformats.org/officeDocument/2006/relationships/image" Target="../media/image22.gif"/><Relationship Id="rId7" Type="http://schemas.openxmlformats.org/officeDocument/2006/relationships/image" Target="../media/image17.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hyperlink" Target="https://alonrider.wordpress.com/2014/05/09/balada-dokter-piko-2/" TargetMode="External"/><Relationship Id="rId5" Type="http://schemas.openxmlformats.org/officeDocument/2006/relationships/image" Target="../media/image18.png"/><Relationship Id="rId4" Type="http://schemas.openxmlformats.org/officeDocument/2006/relationships/hyperlink" Target="http://werelivingafulllife.blogspot.com/2011_07_01_archive.html" TargetMode="External"/><Relationship Id="rId9"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hyperlink" Target="http://www.flickr.com/photos/7958754@N03/4666512637/" TargetMode="External"/><Relationship Id="rId18" Type="http://schemas.openxmlformats.org/officeDocument/2006/relationships/image" Target="../media/image36.jpg"/><Relationship Id="rId26" Type="http://schemas.openxmlformats.org/officeDocument/2006/relationships/image" Target="../media/image39.png"/><Relationship Id="rId3" Type="http://schemas.openxmlformats.org/officeDocument/2006/relationships/hyperlink" Target="http://www.internetmonk.com/archive/a-few-thoughts-on-the-affordable-care-act-decision-and-health-care-in-the-u-s" TargetMode="External"/><Relationship Id="rId21" Type="http://schemas.openxmlformats.org/officeDocument/2006/relationships/hyperlink" Target="http://werelivingafulllife.blogspot.com/2011_07_01_archive.html" TargetMode="External"/><Relationship Id="rId7" Type="http://schemas.openxmlformats.org/officeDocument/2006/relationships/image" Target="../media/image20.png"/><Relationship Id="rId12" Type="http://schemas.openxmlformats.org/officeDocument/2006/relationships/image" Target="../media/image34.jpg"/><Relationship Id="rId17" Type="http://schemas.openxmlformats.org/officeDocument/2006/relationships/hyperlink" Target="http://muevesalud.cl/sala-de-rehabilitacion-kinesiologia/" TargetMode="External"/><Relationship Id="rId25" Type="http://schemas.openxmlformats.org/officeDocument/2006/relationships/hyperlink" Target="http://esmoopen.bmj.com/content/2/5/e000271.full" TargetMode="External"/><Relationship Id="rId2" Type="http://schemas.openxmlformats.org/officeDocument/2006/relationships/image" Target="../media/image17.png"/><Relationship Id="rId16" Type="http://schemas.openxmlformats.org/officeDocument/2006/relationships/image" Target="../media/image21.png"/><Relationship Id="rId20" Type="http://schemas.openxmlformats.org/officeDocument/2006/relationships/image" Target="../media/image22.gif"/><Relationship Id="rId29" Type="http://schemas.openxmlformats.org/officeDocument/2006/relationships/hyperlink" Target="http://noticias.numerostoxicos.info/2012/12/como-ocultar-el-numero-para-llamar.html" TargetMode="External"/><Relationship Id="rId1" Type="http://schemas.openxmlformats.org/officeDocument/2006/relationships/slideLayout" Target="../slideLayouts/slideLayout17.xml"/><Relationship Id="rId6" Type="http://schemas.openxmlformats.org/officeDocument/2006/relationships/image" Target="../media/image19.png"/><Relationship Id="rId11" Type="http://schemas.openxmlformats.org/officeDocument/2006/relationships/hyperlink" Target="http://www.ph2dot1.com/2013/06/random-picture-ai-watch.html" TargetMode="External"/><Relationship Id="rId24" Type="http://schemas.openxmlformats.org/officeDocument/2006/relationships/image" Target="../media/image38.jpg"/><Relationship Id="rId5" Type="http://schemas.openxmlformats.org/officeDocument/2006/relationships/hyperlink" Target="https://alonrider.wordpress.com/2014/05/09/balada-dokter-piko-2/" TargetMode="External"/><Relationship Id="rId15" Type="http://schemas.openxmlformats.org/officeDocument/2006/relationships/hyperlink" Target="https://finance.technews.tw/2013/05/23/dimension-wearable-devices/" TargetMode="External"/><Relationship Id="rId23" Type="http://schemas.openxmlformats.org/officeDocument/2006/relationships/hyperlink" Target="http://lillian888.wordpress.com/2014/06/25/a-visit-to-the-normal-zone/" TargetMode="External"/><Relationship Id="rId28" Type="http://schemas.openxmlformats.org/officeDocument/2006/relationships/image" Target="../media/image40.png"/><Relationship Id="rId10" Type="http://schemas.openxmlformats.org/officeDocument/2006/relationships/image" Target="../media/image33.jpg"/><Relationship Id="rId19" Type="http://schemas.openxmlformats.org/officeDocument/2006/relationships/hyperlink" Target="https://www.flickr.com/photos/samsungtomorrow/32069252806" TargetMode="External"/><Relationship Id="rId4" Type="http://schemas.openxmlformats.org/officeDocument/2006/relationships/image" Target="../media/image18.png"/><Relationship Id="rId9" Type="http://schemas.openxmlformats.org/officeDocument/2006/relationships/hyperlink" Target="https://lillian888.wordpress.com/2015/06/28/family-matters-explaining-why-i-have-bad-days/" TargetMode="External"/><Relationship Id="rId14" Type="http://schemas.openxmlformats.org/officeDocument/2006/relationships/image" Target="../media/image35.jpg"/><Relationship Id="rId22" Type="http://schemas.openxmlformats.org/officeDocument/2006/relationships/image" Target="../media/image37.jpg"/><Relationship Id="rId27" Type="http://schemas.openxmlformats.org/officeDocument/2006/relationships/hyperlink" Target="https://debi1998.blogspot.com/2013/10/ozeri-precision-digital-bathroom-scale.ht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png"/><Relationship Id="rId7" Type="http://schemas.openxmlformats.org/officeDocument/2006/relationships/image" Target="../media/image42.jp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jp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hyperlink" Target="http://moldvictim.org/" TargetMode="External"/><Relationship Id="rId18" Type="http://schemas.openxmlformats.org/officeDocument/2006/relationships/image" Target="../media/image40.png"/><Relationship Id="rId3" Type="http://schemas.openxmlformats.org/officeDocument/2006/relationships/image" Target="../media/image53.png"/><Relationship Id="rId21" Type="http://schemas.openxmlformats.org/officeDocument/2006/relationships/hyperlink" Target="https://gadgetsin.com/samsung-gear-live-smart-watch-with-android-wear-announced.htm" TargetMode="External"/><Relationship Id="rId7" Type="http://schemas.openxmlformats.org/officeDocument/2006/relationships/hyperlink" Target="http://www.internetmonk.com/archive/a-few-thoughts-on-the-affordable-care-act-decision-and-health-care-in-the-u-s" TargetMode="External"/><Relationship Id="rId12" Type="http://schemas.openxmlformats.org/officeDocument/2006/relationships/image" Target="../media/image57.jpg"/><Relationship Id="rId17" Type="http://schemas.openxmlformats.org/officeDocument/2006/relationships/hyperlink" Target="https://debi1998.blogspot.com/2013/10/ozeri-precision-digital-bathroom-scale.html" TargetMode="External"/><Relationship Id="rId2" Type="http://schemas.openxmlformats.org/officeDocument/2006/relationships/image" Target="../media/image52.png"/><Relationship Id="rId16" Type="http://schemas.openxmlformats.org/officeDocument/2006/relationships/image" Target="../media/image39.png"/><Relationship Id="rId20" Type="http://schemas.openxmlformats.org/officeDocument/2006/relationships/image" Target="../media/image59.jpg"/><Relationship Id="rId1" Type="http://schemas.openxmlformats.org/officeDocument/2006/relationships/slideLayout" Target="../slideLayouts/slideLayout6.xml"/><Relationship Id="rId6" Type="http://schemas.openxmlformats.org/officeDocument/2006/relationships/image" Target="../media/image17.png"/><Relationship Id="rId11" Type="http://schemas.openxmlformats.org/officeDocument/2006/relationships/hyperlink" Target="https://boletinboces.wordpress.com/2014/12/05/en-zonas-de-alto-riesgo-meteorologico-o-sismico-el-65-de-hospitales-de-mexico/" TargetMode="External"/><Relationship Id="rId5" Type="http://schemas.openxmlformats.org/officeDocument/2006/relationships/hyperlink" Target="https://lillian888.wordpress.com/2015/06/28/family-matters-explaining-why-i-have-bad-days/" TargetMode="External"/><Relationship Id="rId15" Type="http://schemas.openxmlformats.org/officeDocument/2006/relationships/hyperlink" Target="http://www.mundosanitario.es/cursos/enfermeria" TargetMode="External"/><Relationship Id="rId23" Type="http://schemas.openxmlformats.org/officeDocument/2006/relationships/hyperlink" Target="https://www.mynextmove.org/profile/summary/29-1123.00" TargetMode="External"/><Relationship Id="rId10" Type="http://schemas.openxmlformats.org/officeDocument/2006/relationships/image" Target="../media/image56.gif"/><Relationship Id="rId19" Type="http://schemas.openxmlformats.org/officeDocument/2006/relationships/hyperlink" Target="http://noticias.numerostoxicos.info/2012/12/como-ocultar-el-numero-para-llamar.html" TargetMode="External"/><Relationship Id="rId4" Type="http://schemas.openxmlformats.org/officeDocument/2006/relationships/image" Target="../media/image54.jpg"/><Relationship Id="rId9" Type="http://schemas.openxmlformats.org/officeDocument/2006/relationships/hyperlink" Target="http://commons.wikimedia.org/wiki/File:Stub_doctors.svg" TargetMode="External"/><Relationship Id="rId14" Type="http://schemas.openxmlformats.org/officeDocument/2006/relationships/image" Target="../media/image58.jpg"/><Relationship Id="rId22" Type="http://schemas.openxmlformats.org/officeDocument/2006/relationships/image" Target="../media/image60.jpg"/></Relationships>
</file>

<file path=ppt/slides/_rels/slide3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hyperlink" Target="https://boletinboces.wordpress.com/2014/12/05/en-zonas-de-alto-riesgo-meteorologico-o-sismico-el-65-de-hospitales-de-mexico/" TargetMode="External"/><Relationship Id="rId7" Type="http://schemas.openxmlformats.org/officeDocument/2006/relationships/hyperlink" Target="http://www.internetmonk.com/archive/a-few-thoughts-on-the-affordable-care-act-decision-and-health-care-in-the-u-s" TargetMode="External"/><Relationship Id="rId2" Type="http://schemas.openxmlformats.org/officeDocument/2006/relationships/image" Target="../media/image56.gif"/><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hyperlink" Target="https://bizmanualz.com/network-and-computer-systems-administrator-job-description" TargetMode="External"/><Relationship Id="rId4" Type="http://schemas.openxmlformats.org/officeDocument/2006/relationships/image" Target="../media/image62.png"/><Relationship Id="rId9" Type="http://schemas.openxmlformats.org/officeDocument/2006/relationships/hyperlink" Target="http://www.schwartzman.org.br/sitesimon/?p=4609&amp;lang=pt-br"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www.internetmonk.com/archive/a-few-thoughts-on-the-affordable-care-act-decision-and-health-care-in-the-u-s" TargetMode="External"/><Relationship Id="rId13" Type="http://schemas.openxmlformats.org/officeDocument/2006/relationships/image" Target="../media/image66.jpg"/><Relationship Id="rId3" Type="http://schemas.openxmlformats.org/officeDocument/2006/relationships/image" Target="../media/image65.png"/><Relationship Id="rId7" Type="http://schemas.openxmlformats.org/officeDocument/2006/relationships/image" Target="../media/image17.png"/><Relationship Id="rId12" Type="http://schemas.openxmlformats.org/officeDocument/2006/relationships/hyperlink" Target="http://moldvictim.org/" TargetMode="External"/><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hyperlink" Target="https://boletinboces.wordpress.com/2014/12/05/en-zonas-de-alto-riesgo-meteorologico-o-sismico-el-65-de-hospitales-de-mexico/" TargetMode="External"/><Relationship Id="rId11" Type="http://schemas.openxmlformats.org/officeDocument/2006/relationships/image" Target="../media/image57.jpg"/><Relationship Id="rId5" Type="http://schemas.openxmlformats.org/officeDocument/2006/relationships/image" Target="../media/image56.gif"/><Relationship Id="rId15" Type="http://schemas.openxmlformats.org/officeDocument/2006/relationships/image" Target="../media/image52.png"/><Relationship Id="rId10" Type="http://schemas.openxmlformats.org/officeDocument/2006/relationships/hyperlink" Target="http://commons.wikimedia.org/wiki/File:Stub_doctors.svg" TargetMode="External"/><Relationship Id="rId4" Type="http://schemas.openxmlformats.org/officeDocument/2006/relationships/hyperlink" Target="http://www.pngall.com/smartphone-png" TargetMode="External"/><Relationship Id="rId9" Type="http://schemas.openxmlformats.org/officeDocument/2006/relationships/image" Target="../media/image55.png"/><Relationship Id="rId14" Type="http://schemas.openxmlformats.org/officeDocument/2006/relationships/hyperlink" Target="https://geobrava.wordpress.com/2015/06/05/big-upside-for-wearable-device-enterprise-software-app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www.pngall.com/smartphone-png" TargetMode="External"/><Relationship Id="rId7" Type="http://schemas.openxmlformats.org/officeDocument/2006/relationships/image" Target="../media/image64.png"/><Relationship Id="rId2" Type="http://schemas.openxmlformats.org/officeDocument/2006/relationships/image" Target="../media/image65.png"/><Relationship Id="rId1" Type="http://schemas.openxmlformats.org/officeDocument/2006/relationships/slideLayout" Target="../slideLayouts/slideLayout13.xml"/><Relationship Id="rId6" Type="http://schemas.openxmlformats.org/officeDocument/2006/relationships/image" Target="../media/image68.jpeg"/><Relationship Id="rId5" Type="http://schemas.openxmlformats.org/officeDocument/2006/relationships/hyperlink" Target="http://ux.stackexchange.com/questions/100281/whats-the-difference-between-these-two-pins/100282" TargetMode="External"/><Relationship Id="rId10" Type="http://schemas.openxmlformats.org/officeDocument/2006/relationships/image" Target="../media/image52.png"/><Relationship Id="rId4" Type="http://schemas.openxmlformats.org/officeDocument/2006/relationships/image" Target="../media/image67.jpg"/><Relationship Id="rId9" Type="http://schemas.openxmlformats.org/officeDocument/2006/relationships/hyperlink" Target="http://www.internetmonk.com/archive/a-few-thoughts-on-the-affordable-care-act-decision-and-health-care-in-the-u-s"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alonrider.wordpress.com/2014/05/09/balada-dokter-piko-2/" TargetMode="External"/><Relationship Id="rId3" Type="http://schemas.openxmlformats.org/officeDocument/2006/relationships/hyperlink" Target="http://www.pngall.com/smartphone-png" TargetMode="External"/><Relationship Id="rId7" Type="http://schemas.openxmlformats.org/officeDocument/2006/relationships/image" Target="../media/image18.png"/><Relationship Id="rId2" Type="http://schemas.openxmlformats.org/officeDocument/2006/relationships/image" Target="../media/image65.png"/><Relationship Id="rId1" Type="http://schemas.openxmlformats.org/officeDocument/2006/relationships/slideLayout" Target="../slideLayouts/slideLayout13.xml"/><Relationship Id="rId6" Type="http://schemas.openxmlformats.org/officeDocument/2006/relationships/image" Target="../media/image64.png"/><Relationship Id="rId5" Type="http://schemas.openxmlformats.org/officeDocument/2006/relationships/hyperlink" Target="http://ux.stackexchange.com/questions/100281/whats-the-difference-between-these-two-pins/100282" TargetMode="External"/><Relationship Id="rId4" Type="http://schemas.openxmlformats.org/officeDocument/2006/relationships/image" Target="../media/image67.jpg"/></Relationships>
</file>

<file path=ppt/slides/_rels/slide39.xml.rels><?xml version="1.0" encoding="UTF-8" standalone="yes"?>
<Relationships xmlns="http://schemas.openxmlformats.org/package/2006/relationships"><Relationship Id="rId8" Type="http://schemas.openxmlformats.org/officeDocument/2006/relationships/hyperlink" Target="http://www.internetmonk.com/archive/a-few-thoughts-on-the-affordable-care-act-decision-and-health-care-in-the-u-s" TargetMode="External"/><Relationship Id="rId3" Type="http://schemas.openxmlformats.org/officeDocument/2006/relationships/hyperlink" Target="http://www.pngall.com/smartphone-png" TargetMode="External"/><Relationship Id="rId7" Type="http://schemas.openxmlformats.org/officeDocument/2006/relationships/image" Target="../media/image17.png"/><Relationship Id="rId12" Type="http://schemas.openxmlformats.org/officeDocument/2006/relationships/hyperlink" Target="https://gadgetsin.com/samsung-gear-live-smart-watch-with-android-wear-announced.htm" TargetMode="External"/><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59.jpg"/><Relationship Id="rId5" Type="http://schemas.openxmlformats.org/officeDocument/2006/relationships/hyperlink" Target="http://ux.stackexchange.com/questions/100281/whats-the-difference-between-these-two-pins/100282" TargetMode="External"/><Relationship Id="rId10" Type="http://schemas.openxmlformats.org/officeDocument/2006/relationships/hyperlink" Target="http://moldvictim.org/" TargetMode="External"/><Relationship Id="rId4" Type="http://schemas.openxmlformats.org/officeDocument/2006/relationships/image" Target="../media/image67.jpg"/><Relationship Id="rId9" Type="http://schemas.openxmlformats.org/officeDocument/2006/relationships/image" Target="../media/image5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3EDBB-FED3-470B-AE50-85A61448D829}"/>
              </a:ext>
            </a:extLst>
          </p:cNvPr>
          <p:cNvSpPr>
            <a:spLocks noGrp="1"/>
          </p:cNvSpPr>
          <p:nvPr>
            <p:ph type="ctrTitle"/>
          </p:nvPr>
        </p:nvSpPr>
        <p:spPr>
          <a:xfrm>
            <a:off x="0" y="1323673"/>
            <a:ext cx="12192000" cy="2988935"/>
          </a:xfrm>
        </p:spPr>
        <p:txBody>
          <a:bodyPr>
            <a:noAutofit/>
          </a:bodyPr>
          <a:lstStyle/>
          <a:p>
            <a:r>
              <a:rPr lang="en-US" sz="4800" dirty="0">
                <a:solidFill>
                  <a:srgbClr val="FF0000"/>
                </a:solidFill>
              </a:rPr>
              <a:t>SmartConnect Project</a:t>
            </a:r>
            <a:br>
              <a:rPr lang="en-US" sz="4800" dirty="0">
                <a:solidFill>
                  <a:srgbClr val="FF0000"/>
                </a:solidFill>
              </a:rPr>
            </a:br>
            <a:r>
              <a:rPr lang="en-US" sz="4800" dirty="0"/>
              <a:t>Innovation in Integrated &amp; Personalized Care for Cancer Patients: </a:t>
            </a:r>
            <a:br>
              <a:rPr lang="en-US" sz="4800" dirty="0"/>
            </a:br>
            <a:r>
              <a:rPr lang="en-US" sz="3200" b="1" i="1" dirty="0">
                <a:solidFill>
                  <a:srgbClr val="0070C0"/>
                </a:solidFill>
              </a:rPr>
              <a:t>Digital Platform for Personalized and Integrated Services for Palliative Care, Symptom Management and Psychosocial Support</a:t>
            </a:r>
          </a:p>
        </p:txBody>
      </p:sp>
      <p:sp>
        <p:nvSpPr>
          <p:cNvPr id="3" name="Subtitle 2">
            <a:extLst>
              <a:ext uri="{FF2B5EF4-FFF2-40B4-BE49-F238E27FC236}">
                <a16:creationId xmlns:a16="http://schemas.microsoft.com/office/drawing/2014/main" id="{4FE31759-C365-4786-9F2C-13FCBB80B536}"/>
              </a:ext>
            </a:extLst>
          </p:cNvPr>
          <p:cNvSpPr>
            <a:spLocks noGrp="1"/>
          </p:cNvSpPr>
          <p:nvPr>
            <p:ph type="subTitle" idx="1"/>
          </p:nvPr>
        </p:nvSpPr>
        <p:spPr>
          <a:xfrm>
            <a:off x="1452406" y="4414727"/>
            <a:ext cx="9144000" cy="365126"/>
          </a:xfrm>
        </p:spPr>
        <p:txBody>
          <a:bodyPr>
            <a:normAutofit/>
          </a:bodyPr>
          <a:lstStyle/>
          <a:p>
            <a:r>
              <a:rPr lang="en-US" sz="1800" i="1" dirty="0"/>
              <a:t>Prepared in collaboration with Partners Below</a:t>
            </a:r>
          </a:p>
        </p:txBody>
      </p:sp>
      <p:sp>
        <p:nvSpPr>
          <p:cNvPr id="4" name="Footer Placeholder 3">
            <a:extLst>
              <a:ext uri="{FF2B5EF4-FFF2-40B4-BE49-F238E27FC236}">
                <a16:creationId xmlns:a16="http://schemas.microsoft.com/office/drawing/2014/main" id="{12151C43-C7D4-4EBA-8F4D-1FD0D05DBE42}"/>
              </a:ext>
            </a:extLst>
          </p:cNvPr>
          <p:cNvSpPr>
            <a:spLocks noGrp="1"/>
          </p:cNvSpPr>
          <p:nvPr>
            <p:ph type="ftr" sz="quarter" idx="11"/>
          </p:nvPr>
        </p:nvSpPr>
        <p:spPr>
          <a:xfrm>
            <a:off x="3802428" y="6513127"/>
            <a:ext cx="4114800" cy="365125"/>
          </a:xfrm>
        </p:spPr>
        <p:txBody>
          <a:bodyPr/>
          <a:lstStyle/>
          <a:p>
            <a:r>
              <a:rPr lang="en-US" sz="1400" b="1" i="1" dirty="0">
                <a:solidFill>
                  <a:srgbClr val="FF0000"/>
                </a:solidFill>
              </a:rPr>
              <a:t>All rights reserved.  Cannot distribute.  Confidential</a:t>
            </a:r>
          </a:p>
        </p:txBody>
      </p:sp>
      <p:sp>
        <p:nvSpPr>
          <p:cNvPr id="5" name="Slide Number Placeholder 4">
            <a:extLst>
              <a:ext uri="{FF2B5EF4-FFF2-40B4-BE49-F238E27FC236}">
                <a16:creationId xmlns:a16="http://schemas.microsoft.com/office/drawing/2014/main" id="{ECAE4EDF-B185-4CAE-9E4A-C45FBE4B3118}"/>
              </a:ext>
            </a:extLst>
          </p:cNvPr>
          <p:cNvSpPr>
            <a:spLocks noGrp="1"/>
          </p:cNvSpPr>
          <p:nvPr>
            <p:ph type="sldNum" sz="quarter" idx="12"/>
          </p:nvPr>
        </p:nvSpPr>
        <p:spPr>
          <a:xfrm>
            <a:off x="9224806" y="6375694"/>
            <a:ext cx="2743200" cy="365125"/>
          </a:xfrm>
        </p:spPr>
        <p:txBody>
          <a:bodyPr/>
          <a:lstStyle/>
          <a:p>
            <a:fld id="{17D3C0D7-CDC6-4E3D-ADED-72DD6C8BCDB7}" type="slidenum">
              <a:rPr lang="en-US" smtClean="0"/>
              <a:t>1</a:t>
            </a:fld>
            <a:endParaRPr lang="en-US" dirty="0"/>
          </a:p>
        </p:txBody>
      </p:sp>
      <p:pic>
        <p:nvPicPr>
          <p:cNvPr id="1026" name="Picture 2" descr="Image result for EU H2020 logo">
            <a:extLst>
              <a:ext uri="{FF2B5EF4-FFF2-40B4-BE49-F238E27FC236}">
                <a16:creationId xmlns:a16="http://schemas.microsoft.com/office/drawing/2014/main" id="{B2DC6956-A2C8-4902-9DBD-8781E6FC01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261" y="182512"/>
            <a:ext cx="2182269" cy="56109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JADS.nl logo">
            <a:extLst>
              <a:ext uri="{FF2B5EF4-FFF2-40B4-BE49-F238E27FC236}">
                <a16:creationId xmlns:a16="http://schemas.microsoft.com/office/drawing/2014/main" id="{5D7937CC-BE72-4169-AEEA-AE611028F0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623" y="5415753"/>
            <a:ext cx="1233265" cy="12332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university of crete hospital logo">
            <a:extLst>
              <a:ext uri="{FF2B5EF4-FFF2-40B4-BE49-F238E27FC236}">
                <a16:creationId xmlns:a16="http://schemas.microsoft.com/office/drawing/2014/main" id="{3ABB3EF0-78AE-4DA9-9AF2-CF9139EFCE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4654" y="5660467"/>
            <a:ext cx="680471" cy="68047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capsicohealth logo">
            <a:extLst>
              <a:ext uri="{FF2B5EF4-FFF2-40B4-BE49-F238E27FC236}">
                <a16:creationId xmlns:a16="http://schemas.microsoft.com/office/drawing/2014/main" id="{6F2269AC-4E02-46C0-9AF3-F5A08D10D01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6532" b="22622"/>
          <a:stretch/>
        </p:blipFill>
        <p:spPr bwMode="auto">
          <a:xfrm>
            <a:off x="3756063" y="5596142"/>
            <a:ext cx="902568" cy="80912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TC greece">
            <a:extLst>
              <a:ext uri="{FF2B5EF4-FFF2-40B4-BE49-F238E27FC236}">
                <a16:creationId xmlns:a16="http://schemas.microsoft.com/office/drawing/2014/main" id="{8B0EA001-56CA-4EBD-822E-2F82E0A834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5245" y="5656768"/>
            <a:ext cx="1510958" cy="75547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BA58183-8AE2-45EE-8A6B-4DBCC25B4E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42081" y="5741725"/>
            <a:ext cx="1460871" cy="563228"/>
          </a:xfrm>
          <a:prstGeom prst="rect">
            <a:avLst/>
          </a:prstGeom>
        </p:spPr>
      </p:pic>
      <p:pic>
        <p:nvPicPr>
          <p:cNvPr id="14" name="Picture 10" descr="Image result for erasmus MC logo">
            <a:extLst>
              <a:ext uri="{FF2B5EF4-FFF2-40B4-BE49-F238E27FC236}">
                <a16:creationId xmlns:a16="http://schemas.microsoft.com/office/drawing/2014/main" id="{7960717B-D95C-4FF0-AF50-F06CC8753D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23528" y="5810114"/>
            <a:ext cx="1510958" cy="5950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204E6EF-0F2C-46C1-9864-6DAF685C189D}"/>
              </a:ext>
            </a:extLst>
          </p:cNvPr>
          <p:cNvPicPr>
            <a:picLocks noChangeAspect="1"/>
          </p:cNvPicPr>
          <p:nvPr/>
        </p:nvPicPr>
        <p:blipFill>
          <a:blip r:embed="rId9"/>
          <a:stretch>
            <a:fillRect/>
          </a:stretch>
        </p:blipFill>
        <p:spPr>
          <a:xfrm>
            <a:off x="243116" y="6218013"/>
            <a:ext cx="735400" cy="506341"/>
          </a:xfrm>
          <a:prstGeom prst="rect">
            <a:avLst/>
          </a:prstGeom>
        </p:spPr>
      </p:pic>
      <p:pic>
        <p:nvPicPr>
          <p:cNvPr id="7" name="Picture 6">
            <a:extLst>
              <a:ext uri="{FF2B5EF4-FFF2-40B4-BE49-F238E27FC236}">
                <a16:creationId xmlns:a16="http://schemas.microsoft.com/office/drawing/2014/main" id="{989EC632-B573-4DD8-A712-A45D2661C1BA}"/>
              </a:ext>
            </a:extLst>
          </p:cNvPr>
          <p:cNvPicPr>
            <a:picLocks noChangeAspect="1"/>
          </p:cNvPicPr>
          <p:nvPr/>
        </p:nvPicPr>
        <p:blipFill>
          <a:blip r:embed="rId10"/>
          <a:stretch>
            <a:fillRect/>
          </a:stretch>
        </p:blipFill>
        <p:spPr>
          <a:xfrm>
            <a:off x="11071409" y="5925100"/>
            <a:ext cx="1045605" cy="365125"/>
          </a:xfrm>
          <a:prstGeom prst="rect">
            <a:avLst/>
          </a:prstGeom>
        </p:spPr>
      </p:pic>
      <p:pic>
        <p:nvPicPr>
          <p:cNvPr id="15" name="Picture 14">
            <a:extLst>
              <a:ext uri="{FF2B5EF4-FFF2-40B4-BE49-F238E27FC236}">
                <a16:creationId xmlns:a16="http://schemas.microsoft.com/office/drawing/2014/main" id="{A057BAE6-F72D-40EB-874A-7DA0034A5C8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51494" y="6055884"/>
            <a:ext cx="960064" cy="180618"/>
          </a:xfrm>
          <a:prstGeom prst="rect">
            <a:avLst/>
          </a:prstGeom>
        </p:spPr>
      </p:pic>
      <p:sp>
        <p:nvSpPr>
          <p:cNvPr id="8" name="Rectangle 7">
            <a:extLst>
              <a:ext uri="{FF2B5EF4-FFF2-40B4-BE49-F238E27FC236}">
                <a16:creationId xmlns:a16="http://schemas.microsoft.com/office/drawing/2014/main" id="{81733FD0-7CFA-40CB-BE10-F7B625D85329}"/>
              </a:ext>
            </a:extLst>
          </p:cNvPr>
          <p:cNvSpPr/>
          <p:nvPr/>
        </p:nvSpPr>
        <p:spPr>
          <a:xfrm>
            <a:off x="4348947" y="4881972"/>
            <a:ext cx="3350917" cy="369332"/>
          </a:xfrm>
          <a:prstGeom prst="rect">
            <a:avLst/>
          </a:prstGeom>
        </p:spPr>
        <p:txBody>
          <a:bodyPr wrap="none">
            <a:spAutoFit/>
          </a:bodyPr>
          <a:lstStyle/>
          <a:p>
            <a:r>
              <a:rPr lang="en-US" b="1" i="1" dirty="0"/>
              <a:t>EU H2020 Call:  SC1-DTH-11-2019</a:t>
            </a:r>
            <a:endParaRPr lang="en-US" dirty="0"/>
          </a:p>
        </p:txBody>
      </p:sp>
      <p:pic>
        <p:nvPicPr>
          <p:cNvPr id="17" name="Picture 16">
            <a:extLst>
              <a:ext uri="{FF2B5EF4-FFF2-40B4-BE49-F238E27FC236}">
                <a16:creationId xmlns:a16="http://schemas.microsoft.com/office/drawing/2014/main" id="{4928F38B-7DE4-45CF-9B50-15001F238581}"/>
              </a:ext>
            </a:extLst>
          </p:cNvPr>
          <p:cNvPicPr>
            <a:picLocks noChangeAspect="1"/>
          </p:cNvPicPr>
          <p:nvPr/>
        </p:nvPicPr>
        <p:blipFill>
          <a:blip r:embed="rId12"/>
          <a:stretch>
            <a:fillRect/>
          </a:stretch>
        </p:blipFill>
        <p:spPr>
          <a:xfrm>
            <a:off x="1463599" y="5795757"/>
            <a:ext cx="1313771" cy="385564"/>
          </a:xfrm>
          <a:prstGeom prst="rect">
            <a:avLst/>
          </a:prstGeom>
        </p:spPr>
      </p:pic>
      <p:pic>
        <p:nvPicPr>
          <p:cNvPr id="18" name="Picture 17">
            <a:extLst>
              <a:ext uri="{FF2B5EF4-FFF2-40B4-BE49-F238E27FC236}">
                <a16:creationId xmlns:a16="http://schemas.microsoft.com/office/drawing/2014/main" id="{9820ACEA-C137-4112-92B7-B1BD7C0D5F6B}"/>
              </a:ext>
            </a:extLst>
          </p:cNvPr>
          <p:cNvPicPr>
            <a:picLocks noChangeAspect="1"/>
          </p:cNvPicPr>
          <p:nvPr/>
        </p:nvPicPr>
        <p:blipFill>
          <a:blip r:embed="rId13"/>
          <a:stretch>
            <a:fillRect/>
          </a:stretch>
        </p:blipFill>
        <p:spPr>
          <a:xfrm>
            <a:off x="9263371" y="5976609"/>
            <a:ext cx="759501" cy="291828"/>
          </a:xfrm>
          <a:prstGeom prst="rect">
            <a:avLst/>
          </a:prstGeom>
        </p:spPr>
      </p:pic>
      <p:pic>
        <p:nvPicPr>
          <p:cNvPr id="19" name="Picture 18">
            <a:extLst>
              <a:ext uri="{FF2B5EF4-FFF2-40B4-BE49-F238E27FC236}">
                <a16:creationId xmlns:a16="http://schemas.microsoft.com/office/drawing/2014/main" id="{EDAD8416-5387-40E7-8F0A-941D27C6ADC1}"/>
              </a:ext>
            </a:extLst>
          </p:cNvPr>
          <p:cNvPicPr>
            <a:picLocks noChangeAspect="1"/>
          </p:cNvPicPr>
          <p:nvPr/>
        </p:nvPicPr>
        <p:blipFill>
          <a:blip r:embed="rId14">
            <a:clrChange>
              <a:clrFrom>
                <a:srgbClr val="CAC6C0"/>
              </a:clrFrom>
              <a:clrTo>
                <a:srgbClr val="CAC6C0">
                  <a:alpha val="0"/>
                </a:srgbClr>
              </a:clrTo>
            </a:clrChange>
            <a:biLevel thresh="75000"/>
          </a:blip>
          <a:stretch>
            <a:fillRect/>
          </a:stretch>
        </p:blipFill>
        <p:spPr>
          <a:xfrm>
            <a:off x="7433704" y="5865358"/>
            <a:ext cx="567525" cy="315963"/>
          </a:xfrm>
          <a:prstGeom prst="rect">
            <a:avLst/>
          </a:prstGeom>
        </p:spPr>
      </p:pic>
      <p:pic>
        <p:nvPicPr>
          <p:cNvPr id="9" name="Picture 8">
            <a:extLst>
              <a:ext uri="{FF2B5EF4-FFF2-40B4-BE49-F238E27FC236}">
                <a16:creationId xmlns:a16="http://schemas.microsoft.com/office/drawing/2014/main" id="{4C857856-D717-4048-9133-3F2BF79460E5}"/>
              </a:ext>
            </a:extLst>
          </p:cNvPr>
          <p:cNvPicPr>
            <a:picLocks noChangeAspect="1"/>
          </p:cNvPicPr>
          <p:nvPr/>
        </p:nvPicPr>
        <p:blipFill>
          <a:blip r:embed="rId15"/>
          <a:stretch>
            <a:fillRect/>
          </a:stretch>
        </p:blipFill>
        <p:spPr>
          <a:xfrm>
            <a:off x="9224806" y="6374591"/>
            <a:ext cx="963021" cy="297076"/>
          </a:xfrm>
          <a:prstGeom prst="rect">
            <a:avLst/>
          </a:prstGeom>
        </p:spPr>
      </p:pic>
    </p:spTree>
    <p:extLst>
      <p:ext uri="{BB962C8B-B14F-4D97-AF65-F5344CB8AC3E}">
        <p14:creationId xmlns:p14="http://schemas.microsoft.com/office/powerpoint/2010/main" val="3292821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7DE900B-2709-4D5A-997C-351AF777B447}"/>
              </a:ext>
            </a:extLst>
          </p:cNvPr>
          <p:cNvSpPr>
            <a:spLocks noGrp="1"/>
          </p:cNvSpPr>
          <p:nvPr>
            <p:ph type="title"/>
          </p:nvPr>
        </p:nvSpPr>
        <p:spPr>
          <a:xfrm>
            <a:off x="0" y="0"/>
            <a:ext cx="12192000" cy="591805"/>
          </a:xfrm>
          <a:solidFill>
            <a:schemeClr val="accent1">
              <a:lumMod val="40000"/>
              <a:lumOff val="60000"/>
            </a:schemeClr>
          </a:solidFill>
        </p:spPr>
        <p:txBody>
          <a:bodyPr>
            <a:normAutofit fontScale="90000"/>
          </a:bodyPr>
          <a:lstStyle/>
          <a:p>
            <a:r>
              <a:rPr lang="en-US" dirty="0"/>
              <a:t>Consortium</a:t>
            </a:r>
          </a:p>
        </p:txBody>
      </p:sp>
      <p:sp>
        <p:nvSpPr>
          <p:cNvPr id="4" name="Footer Placeholder 3">
            <a:extLst>
              <a:ext uri="{FF2B5EF4-FFF2-40B4-BE49-F238E27FC236}">
                <a16:creationId xmlns:a16="http://schemas.microsoft.com/office/drawing/2014/main" id="{E708B030-4CF9-4342-B0CE-84DFD55B9988}"/>
              </a:ext>
            </a:extLst>
          </p:cNvPr>
          <p:cNvSpPr>
            <a:spLocks noGrp="1"/>
          </p:cNvSpPr>
          <p:nvPr>
            <p:ph type="ftr" sz="quarter" idx="11"/>
          </p:nvPr>
        </p:nvSpPr>
        <p:spPr>
          <a:xfrm>
            <a:off x="2465052" y="6464563"/>
            <a:ext cx="4114800" cy="365125"/>
          </a:xfrm>
        </p:spPr>
        <p:txBody>
          <a:bodyPr/>
          <a:lstStyle/>
          <a:p>
            <a:r>
              <a:rPr lang="en-US" dirty="0"/>
              <a:t>All rights reserved.  Cannot distribute.  Confidential</a:t>
            </a:r>
          </a:p>
        </p:txBody>
      </p:sp>
      <p:sp>
        <p:nvSpPr>
          <p:cNvPr id="5" name="Slide Number Placeholder 4">
            <a:extLst>
              <a:ext uri="{FF2B5EF4-FFF2-40B4-BE49-F238E27FC236}">
                <a16:creationId xmlns:a16="http://schemas.microsoft.com/office/drawing/2014/main" id="{68CA57F7-A761-4ACC-83C3-AD2291DA2D8B}"/>
              </a:ext>
            </a:extLst>
          </p:cNvPr>
          <p:cNvSpPr>
            <a:spLocks noGrp="1"/>
          </p:cNvSpPr>
          <p:nvPr>
            <p:ph type="sldNum" sz="quarter" idx="12"/>
          </p:nvPr>
        </p:nvSpPr>
        <p:spPr/>
        <p:txBody>
          <a:bodyPr/>
          <a:lstStyle/>
          <a:p>
            <a:fld id="{17D3C0D7-CDC6-4E3D-ADED-72DD6C8BCDB7}" type="slidenum">
              <a:rPr lang="en-US" smtClean="0"/>
              <a:t>10</a:t>
            </a:fld>
            <a:endParaRPr lang="en-US" dirty="0"/>
          </a:p>
        </p:txBody>
      </p:sp>
      <p:grpSp>
        <p:nvGrpSpPr>
          <p:cNvPr id="13" name="Group 12">
            <a:extLst>
              <a:ext uri="{FF2B5EF4-FFF2-40B4-BE49-F238E27FC236}">
                <a16:creationId xmlns:a16="http://schemas.microsoft.com/office/drawing/2014/main" id="{0CF0BE41-0DDE-4DB7-9EA6-E5EFE7532396}"/>
              </a:ext>
            </a:extLst>
          </p:cNvPr>
          <p:cNvGrpSpPr/>
          <p:nvPr/>
        </p:nvGrpSpPr>
        <p:grpSpPr>
          <a:xfrm>
            <a:off x="539155" y="774461"/>
            <a:ext cx="11113690" cy="5858350"/>
            <a:chOff x="539155" y="774461"/>
            <a:chExt cx="11113690" cy="5858350"/>
          </a:xfrm>
        </p:grpSpPr>
        <p:grpSp>
          <p:nvGrpSpPr>
            <p:cNvPr id="52" name="Group 51">
              <a:extLst>
                <a:ext uri="{FF2B5EF4-FFF2-40B4-BE49-F238E27FC236}">
                  <a16:creationId xmlns:a16="http://schemas.microsoft.com/office/drawing/2014/main" id="{BFED8E13-86EC-42CC-85CF-C17B90DD4F8A}"/>
                </a:ext>
              </a:extLst>
            </p:cNvPr>
            <p:cNvGrpSpPr/>
            <p:nvPr/>
          </p:nvGrpSpPr>
          <p:grpSpPr>
            <a:xfrm>
              <a:off x="539155" y="774461"/>
              <a:ext cx="10895934" cy="5399233"/>
              <a:chOff x="519889" y="729383"/>
              <a:chExt cx="10895934" cy="5399233"/>
            </a:xfrm>
          </p:grpSpPr>
          <p:grpSp>
            <p:nvGrpSpPr>
              <p:cNvPr id="46" name="Group 45">
                <a:extLst>
                  <a:ext uri="{FF2B5EF4-FFF2-40B4-BE49-F238E27FC236}">
                    <a16:creationId xmlns:a16="http://schemas.microsoft.com/office/drawing/2014/main" id="{605302CB-B891-4396-90A4-E21D838AACC7}"/>
                  </a:ext>
                </a:extLst>
              </p:cNvPr>
              <p:cNvGrpSpPr/>
              <p:nvPr/>
            </p:nvGrpSpPr>
            <p:grpSpPr>
              <a:xfrm>
                <a:off x="519889" y="729383"/>
                <a:ext cx="10895934" cy="5399233"/>
                <a:chOff x="334041" y="834079"/>
                <a:chExt cx="10895934" cy="5399233"/>
              </a:xfrm>
            </p:grpSpPr>
            <p:grpSp>
              <p:nvGrpSpPr>
                <p:cNvPr id="7" name="Group 6">
                  <a:extLst>
                    <a:ext uri="{FF2B5EF4-FFF2-40B4-BE49-F238E27FC236}">
                      <a16:creationId xmlns:a16="http://schemas.microsoft.com/office/drawing/2014/main" id="{FB14E301-F560-4153-9D70-70DF015D6C6A}"/>
                    </a:ext>
                  </a:extLst>
                </p:cNvPr>
                <p:cNvGrpSpPr/>
                <p:nvPr/>
              </p:nvGrpSpPr>
              <p:grpSpPr>
                <a:xfrm>
                  <a:off x="2916007" y="1363758"/>
                  <a:ext cx="4869539" cy="4869554"/>
                  <a:chOff x="3242930" y="2002875"/>
                  <a:chExt cx="5075627" cy="4749925"/>
                </a:xfrm>
              </p:grpSpPr>
              <p:pic>
                <p:nvPicPr>
                  <p:cNvPr id="8" name="Picture 4" descr="Image result for JADS.nl logo">
                    <a:extLst>
                      <a:ext uri="{FF2B5EF4-FFF2-40B4-BE49-F238E27FC236}">
                        <a16:creationId xmlns:a16="http://schemas.microsoft.com/office/drawing/2014/main" id="{EACB13EA-F6BC-4F2E-80F6-ADB5B3930543}"/>
                      </a:ext>
                    </a:extLst>
                  </p:cNvPr>
                  <p:cNvPicPr>
                    <a:picLocks noChangeAspect="1" noChangeArrowheads="1"/>
                  </p:cNvPicPr>
                  <p:nvPr/>
                </p:nvPicPr>
                <p:blipFill>
                  <a:blip r:embed="rId2">
                    <a:clrChange>
                      <a:clrFrom>
                        <a:srgbClr val="CAC6C0"/>
                      </a:clrFrom>
                      <a:clrTo>
                        <a:srgbClr val="CAC6C0">
                          <a:alpha val="0"/>
                        </a:srgbClr>
                      </a:clrTo>
                    </a:clrChange>
                    <a:extLst>
                      <a:ext uri="{28A0092B-C50C-407E-A947-70E740481C1C}">
                        <a14:useLocalDpi xmlns:a14="http://schemas.microsoft.com/office/drawing/2010/main" val="0"/>
                      </a:ext>
                    </a:extLst>
                  </a:blip>
                  <a:srcRect/>
                  <a:stretch>
                    <a:fillRect/>
                  </a:stretch>
                </p:blipFill>
                <p:spPr bwMode="auto">
                  <a:xfrm>
                    <a:off x="3753532" y="5027752"/>
                    <a:ext cx="688980" cy="68898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Image result for university of crete hospital logo">
                    <a:extLst>
                      <a:ext uri="{FF2B5EF4-FFF2-40B4-BE49-F238E27FC236}">
                        <a16:creationId xmlns:a16="http://schemas.microsoft.com/office/drawing/2014/main" id="{790E30C0-F764-4311-A68C-D0313D9FAE2A}"/>
                      </a:ext>
                    </a:extLst>
                  </p:cNvPr>
                  <p:cNvPicPr>
                    <a:picLocks noChangeAspect="1" noChangeArrowheads="1"/>
                  </p:cNvPicPr>
                  <p:nvPr/>
                </p:nvPicPr>
                <p:blipFill>
                  <a:blip r:embed="rId3">
                    <a:clrChange>
                      <a:clrFrom>
                        <a:srgbClr val="CAC6C0"/>
                      </a:clrFrom>
                      <a:clrTo>
                        <a:srgbClr val="CAC6C0">
                          <a:alpha val="0"/>
                        </a:srgbClr>
                      </a:clrTo>
                    </a:clrChange>
                    <a:extLst>
                      <a:ext uri="{28A0092B-C50C-407E-A947-70E740481C1C}">
                        <a14:useLocalDpi xmlns:a14="http://schemas.microsoft.com/office/drawing/2010/main" val="0"/>
                      </a:ext>
                    </a:extLst>
                  </a:blip>
                  <a:srcRect/>
                  <a:stretch>
                    <a:fillRect/>
                  </a:stretch>
                </p:blipFill>
                <p:spPr bwMode="auto">
                  <a:xfrm>
                    <a:off x="7496849" y="4233220"/>
                    <a:ext cx="713671" cy="71367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Image result for capsicohealth logo">
                    <a:extLst>
                      <a:ext uri="{FF2B5EF4-FFF2-40B4-BE49-F238E27FC236}">
                        <a16:creationId xmlns:a16="http://schemas.microsoft.com/office/drawing/2014/main" id="{F51BB285-1EE5-46CD-9BD4-073EB89966BA}"/>
                      </a:ext>
                    </a:extLst>
                  </p:cNvPr>
                  <p:cNvPicPr>
                    <a:picLocks noChangeAspect="1" noChangeArrowheads="1"/>
                  </p:cNvPicPr>
                  <p:nvPr/>
                </p:nvPicPr>
                <p:blipFill rotWithShape="1">
                  <a:blip r:embed="rId4">
                    <a:clrChange>
                      <a:clrFrom>
                        <a:srgbClr val="CAC6C0"/>
                      </a:clrFrom>
                      <a:clrTo>
                        <a:srgbClr val="CAC6C0">
                          <a:alpha val="0"/>
                        </a:srgbClr>
                      </a:clrTo>
                    </a:clrChange>
                    <a:extLst>
                      <a:ext uri="{28A0092B-C50C-407E-A947-70E740481C1C}">
                        <a14:useLocalDpi xmlns:a14="http://schemas.microsoft.com/office/drawing/2010/main" val="0"/>
                      </a:ext>
                    </a:extLst>
                  </a:blip>
                  <a:srcRect t="-6532" b="22622"/>
                  <a:stretch/>
                </p:blipFill>
                <p:spPr bwMode="auto">
                  <a:xfrm>
                    <a:off x="4125999" y="5561212"/>
                    <a:ext cx="756546" cy="67821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erasmus MC logo">
                    <a:extLst>
                      <a:ext uri="{FF2B5EF4-FFF2-40B4-BE49-F238E27FC236}">
                        <a16:creationId xmlns:a16="http://schemas.microsoft.com/office/drawing/2014/main" id="{9AB16147-888B-46FB-8090-70E5A2A0F5F3}"/>
                      </a:ext>
                    </a:extLst>
                  </p:cNvPr>
                  <p:cNvPicPr>
                    <a:picLocks noChangeAspect="1" noChangeArrowheads="1"/>
                  </p:cNvPicPr>
                  <p:nvPr/>
                </p:nvPicPr>
                <p:blipFill>
                  <a:blip r:embed="rId5">
                    <a:clrChange>
                      <a:clrFrom>
                        <a:srgbClr val="CAC6C0"/>
                      </a:clrFrom>
                      <a:clrTo>
                        <a:srgbClr val="CAC6C0">
                          <a:alpha val="0"/>
                        </a:srgbClr>
                      </a:clrTo>
                    </a:clrChange>
                    <a:extLst>
                      <a:ext uri="{28A0092B-C50C-407E-A947-70E740481C1C}">
                        <a14:useLocalDpi xmlns:a14="http://schemas.microsoft.com/office/drawing/2010/main" val="0"/>
                      </a:ext>
                    </a:extLst>
                  </a:blip>
                  <a:srcRect/>
                  <a:stretch>
                    <a:fillRect/>
                  </a:stretch>
                </p:blipFill>
                <p:spPr bwMode="auto">
                  <a:xfrm>
                    <a:off x="6933805" y="3111758"/>
                    <a:ext cx="963005" cy="3792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mage result for ATC greece">
                    <a:extLst>
                      <a:ext uri="{FF2B5EF4-FFF2-40B4-BE49-F238E27FC236}">
                        <a16:creationId xmlns:a16="http://schemas.microsoft.com/office/drawing/2014/main" id="{05202AAB-5256-4E69-B411-79FDBAA63383}"/>
                      </a:ext>
                    </a:extLst>
                  </p:cNvPr>
                  <p:cNvPicPr>
                    <a:picLocks noChangeAspect="1" noChangeArrowheads="1"/>
                  </p:cNvPicPr>
                  <p:nvPr/>
                </p:nvPicPr>
                <p:blipFill>
                  <a:blip r:embed="rId6">
                    <a:clrChange>
                      <a:clrFrom>
                        <a:srgbClr val="CAC6C0"/>
                      </a:clrFrom>
                      <a:clrTo>
                        <a:srgbClr val="CAC6C0">
                          <a:alpha val="0"/>
                        </a:srgbClr>
                      </a:clrTo>
                    </a:clrChange>
                    <a:extLst>
                      <a:ext uri="{28A0092B-C50C-407E-A947-70E740481C1C}">
                        <a14:useLocalDpi xmlns:a14="http://schemas.microsoft.com/office/drawing/2010/main" val="0"/>
                      </a:ext>
                    </a:extLst>
                  </a:blip>
                  <a:srcRect/>
                  <a:stretch>
                    <a:fillRect/>
                  </a:stretch>
                </p:blipFill>
                <p:spPr bwMode="auto">
                  <a:xfrm>
                    <a:off x="3397731" y="3354290"/>
                    <a:ext cx="930107" cy="46505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427BD0A1-70F9-48B4-A386-F661A2A00249}"/>
                      </a:ext>
                    </a:extLst>
                  </p:cNvPr>
                  <p:cNvGrpSpPr/>
                  <p:nvPr/>
                </p:nvGrpSpPr>
                <p:grpSpPr>
                  <a:xfrm>
                    <a:off x="3242930" y="2002875"/>
                    <a:ext cx="5075627" cy="4749925"/>
                    <a:chOff x="2341880" y="615672"/>
                    <a:chExt cx="6268720" cy="5974080"/>
                  </a:xfrm>
                </p:grpSpPr>
                <p:sp>
                  <p:nvSpPr>
                    <p:cNvPr id="19" name="Oval 18">
                      <a:extLst>
                        <a:ext uri="{FF2B5EF4-FFF2-40B4-BE49-F238E27FC236}">
                          <a16:creationId xmlns:a16="http://schemas.microsoft.com/office/drawing/2014/main" id="{3E532246-591A-4E8B-B223-5B4E0FAE86B5}"/>
                        </a:ext>
                      </a:extLst>
                    </p:cNvPr>
                    <p:cNvSpPr/>
                    <p:nvPr/>
                  </p:nvSpPr>
                  <p:spPr>
                    <a:xfrm>
                      <a:off x="2341880" y="615672"/>
                      <a:ext cx="6268720" cy="5974080"/>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54EDB68A-ADA1-4181-9CF1-A03E52854F3E}"/>
                        </a:ext>
                      </a:extLst>
                    </p:cNvPr>
                    <p:cNvSpPr/>
                    <p:nvPr/>
                  </p:nvSpPr>
                  <p:spPr>
                    <a:xfrm>
                      <a:off x="3418840" y="1705403"/>
                      <a:ext cx="4114800" cy="368427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B00F1059-23E8-4A1E-B9C2-802DF0674CE9}"/>
                        </a:ext>
                      </a:extLst>
                    </p:cNvPr>
                    <p:cNvSpPr/>
                    <p:nvPr/>
                  </p:nvSpPr>
                  <p:spPr>
                    <a:xfrm>
                      <a:off x="4770120" y="2809240"/>
                      <a:ext cx="1412240" cy="140716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2" name="Picture 21">
                      <a:extLst>
                        <a:ext uri="{FF2B5EF4-FFF2-40B4-BE49-F238E27FC236}">
                          <a16:creationId xmlns:a16="http://schemas.microsoft.com/office/drawing/2014/main" id="{70997235-C3FE-4962-B622-5A8CEDC27AC5}"/>
                        </a:ext>
                      </a:extLst>
                    </p:cNvPr>
                    <p:cNvPicPr>
                      <a:picLocks noChangeAspect="1"/>
                    </p:cNvPicPr>
                    <p:nvPr/>
                  </p:nvPicPr>
                  <p:blipFill>
                    <a:blip r:embed="rId7">
                      <a:clrChange>
                        <a:clrFrom>
                          <a:srgbClr val="CAC6C0"/>
                        </a:clrFrom>
                        <a:clrTo>
                          <a:srgbClr val="CAC6C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5134197" y="2199690"/>
                      <a:ext cx="358021" cy="358021"/>
                    </a:xfrm>
                    <a:prstGeom prst="rect">
                      <a:avLst/>
                    </a:prstGeom>
                  </p:spPr>
                </p:pic>
                <p:pic>
                  <p:nvPicPr>
                    <p:cNvPr id="23" name="Picture 22">
                      <a:extLst>
                        <a:ext uri="{FF2B5EF4-FFF2-40B4-BE49-F238E27FC236}">
                          <a16:creationId xmlns:a16="http://schemas.microsoft.com/office/drawing/2014/main" id="{5FEECA2C-CAEB-4F1E-943A-AB38FA9B25F2}"/>
                        </a:ext>
                      </a:extLst>
                    </p:cNvPr>
                    <p:cNvPicPr>
                      <a:picLocks noChangeAspect="1"/>
                    </p:cNvPicPr>
                    <p:nvPr/>
                  </p:nvPicPr>
                  <p:blipFill>
                    <a:blip r:embed="rId9">
                      <a:clrChange>
                        <a:clrFrom>
                          <a:srgbClr val="CAC6C0"/>
                        </a:clrFrom>
                        <a:clrTo>
                          <a:srgbClr val="CAC6C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301168" y="2691242"/>
                      <a:ext cx="616272" cy="616272"/>
                    </a:xfrm>
                    <a:prstGeom prst="rect">
                      <a:avLst/>
                    </a:prstGeom>
                  </p:spPr>
                </p:pic>
                <p:pic>
                  <p:nvPicPr>
                    <p:cNvPr id="24" name="Picture 23">
                      <a:extLst>
                        <a:ext uri="{FF2B5EF4-FFF2-40B4-BE49-F238E27FC236}">
                          <a16:creationId xmlns:a16="http://schemas.microsoft.com/office/drawing/2014/main" id="{C5259937-19BA-485F-9B1D-FDF14B55A695}"/>
                        </a:ext>
                      </a:extLst>
                    </p:cNvPr>
                    <p:cNvPicPr>
                      <a:picLocks noChangeAspect="1"/>
                    </p:cNvPicPr>
                    <p:nvPr/>
                  </p:nvPicPr>
                  <p:blipFill>
                    <a:blip r:embed="rId11">
                      <a:clrChange>
                        <a:clrFrom>
                          <a:srgbClr val="CAC6C0"/>
                        </a:clrFrom>
                        <a:clrTo>
                          <a:srgbClr val="CAC6C0">
                            <a:alpha val="0"/>
                          </a:srgbClr>
                        </a:clrTo>
                      </a:clrChange>
                    </a:blip>
                    <a:stretch>
                      <a:fillRect/>
                    </a:stretch>
                  </p:blipFill>
                  <p:spPr>
                    <a:xfrm>
                      <a:off x="5222354" y="3276572"/>
                      <a:ext cx="539729" cy="358020"/>
                    </a:xfrm>
                    <a:prstGeom prst="rect">
                      <a:avLst/>
                    </a:prstGeom>
                  </p:spPr>
                </p:pic>
                <p:pic>
                  <p:nvPicPr>
                    <p:cNvPr id="25" name="Picture 24">
                      <a:extLst>
                        <a:ext uri="{FF2B5EF4-FFF2-40B4-BE49-F238E27FC236}">
                          <a16:creationId xmlns:a16="http://schemas.microsoft.com/office/drawing/2014/main" id="{2A0D25D6-56CD-402B-9312-668D910F0799}"/>
                        </a:ext>
                      </a:extLst>
                    </p:cNvPr>
                    <p:cNvPicPr>
                      <a:picLocks noChangeAspect="1"/>
                    </p:cNvPicPr>
                    <p:nvPr/>
                  </p:nvPicPr>
                  <p:blipFill>
                    <a:blip r:embed="rId9">
                      <a:clrChange>
                        <a:clrFrom>
                          <a:srgbClr val="CAC6C0"/>
                        </a:clrFrom>
                        <a:clrTo>
                          <a:srgbClr val="CAC6C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6549864" y="3547538"/>
                      <a:ext cx="616272" cy="616272"/>
                    </a:xfrm>
                    <a:prstGeom prst="rect">
                      <a:avLst/>
                    </a:prstGeom>
                  </p:spPr>
                </p:pic>
                <p:pic>
                  <p:nvPicPr>
                    <p:cNvPr id="26" name="Picture 25">
                      <a:extLst>
                        <a:ext uri="{FF2B5EF4-FFF2-40B4-BE49-F238E27FC236}">
                          <a16:creationId xmlns:a16="http://schemas.microsoft.com/office/drawing/2014/main" id="{4A8A9D4C-4B15-4AB4-B39A-9A5F67F3DEDD}"/>
                        </a:ext>
                      </a:extLst>
                    </p:cNvPr>
                    <p:cNvPicPr>
                      <a:picLocks noChangeAspect="1"/>
                    </p:cNvPicPr>
                    <p:nvPr/>
                  </p:nvPicPr>
                  <p:blipFill>
                    <a:blip r:embed="rId12">
                      <a:clrChange>
                        <a:clrFrom>
                          <a:srgbClr val="CAC6C0"/>
                        </a:clrFrom>
                        <a:clrTo>
                          <a:srgbClr val="CAC6C0">
                            <a:alpha val="0"/>
                          </a:srgbClr>
                        </a:clrTo>
                      </a:clrChange>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3933592" y="3797211"/>
                      <a:ext cx="707255" cy="774367"/>
                    </a:xfrm>
                    <a:prstGeom prst="rect">
                      <a:avLst/>
                    </a:prstGeom>
                  </p:spPr>
                </p:pic>
                <p:pic>
                  <p:nvPicPr>
                    <p:cNvPr id="27" name="Picture 26">
                      <a:extLst>
                        <a:ext uri="{FF2B5EF4-FFF2-40B4-BE49-F238E27FC236}">
                          <a16:creationId xmlns:a16="http://schemas.microsoft.com/office/drawing/2014/main" id="{BD457BFE-4909-4D6C-BF68-04470F7E7440}"/>
                        </a:ext>
                      </a:extLst>
                    </p:cNvPr>
                    <p:cNvPicPr>
                      <a:picLocks noChangeAspect="1"/>
                    </p:cNvPicPr>
                    <p:nvPr/>
                  </p:nvPicPr>
                  <p:blipFill>
                    <a:blip r:embed="rId15">
                      <a:clrChange>
                        <a:clrFrom>
                          <a:srgbClr val="CAC6C0"/>
                        </a:clrFrom>
                        <a:clrTo>
                          <a:srgbClr val="CAC6C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5457283" y="4690687"/>
                      <a:ext cx="815797" cy="390541"/>
                    </a:xfrm>
                    <a:prstGeom prst="rect">
                      <a:avLst/>
                    </a:prstGeom>
                  </p:spPr>
                </p:pic>
                <p:pic>
                  <p:nvPicPr>
                    <p:cNvPr id="28" name="Picture 27">
                      <a:extLst>
                        <a:ext uri="{FF2B5EF4-FFF2-40B4-BE49-F238E27FC236}">
                          <a16:creationId xmlns:a16="http://schemas.microsoft.com/office/drawing/2014/main" id="{7B7515AE-8ADF-4738-9FD0-B86DA39449B5}"/>
                        </a:ext>
                      </a:extLst>
                    </p:cNvPr>
                    <p:cNvPicPr>
                      <a:picLocks noChangeAspect="1"/>
                    </p:cNvPicPr>
                    <p:nvPr/>
                  </p:nvPicPr>
                  <p:blipFill>
                    <a:blip r:embed="rId17">
                      <a:clrChange>
                        <a:clrFrom>
                          <a:srgbClr val="CAC6C0"/>
                        </a:clrFrom>
                        <a:clrTo>
                          <a:srgbClr val="CAC6C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6284910" y="2400005"/>
                      <a:ext cx="529908" cy="640464"/>
                    </a:xfrm>
                    <a:prstGeom prst="rect">
                      <a:avLst/>
                    </a:prstGeom>
                  </p:spPr>
                </p:pic>
                <p:sp>
                  <p:nvSpPr>
                    <p:cNvPr id="29" name="TextBox 28">
                      <a:extLst>
                        <a:ext uri="{FF2B5EF4-FFF2-40B4-BE49-F238E27FC236}">
                          <a16:creationId xmlns:a16="http://schemas.microsoft.com/office/drawing/2014/main" id="{8F4CF3B5-F414-4B89-86B6-F47BBC58697E}"/>
                        </a:ext>
                      </a:extLst>
                    </p:cNvPr>
                    <p:cNvSpPr txBox="1"/>
                    <p:nvPr/>
                  </p:nvSpPr>
                  <p:spPr>
                    <a:xfrm>
                      <a:off x="5436717" y="4401898"/>
                      <a:ext cx="72167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Therapist</a:t>
                      </a:r>
                    </a:p>
                  </p:txBody>
                </p:sp>
                <p:sp>
                  <p:nvSpPr>
                    <p:cNvPr id="30" name="TextBox 29">
                      <a:extLst>
                        <a:ext uri="{FF2B5EF4-FFF2-40B4-BE49-F238E27FC236}">
                          <a16:creationId xmlns:a16="http://schemas.microsoft.com/office/drawing/2014/main" id="{82019A83-EDA7-44FC-BC73-F4A864E76823}"/>
                        </a:ext>
                      </a:extLst>
                    </p:cNvPr>
                    <p:cNvSpPr txBox="1"/>
                    <p:nvPr/>
                  </p:nvSpPr>
                  <p:spPr>
                    <a:xfrm>
                      <a:off x="6441708" y="4232923"/>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GP</a:t>
                      </a:r>
                    </a:p>
                  </p:txBody>
                </p:sp>
                <p:sp>
                  <p:nvSpPr>
                    <p:cNvPr id="31" name="TextBox 30">
                      <a:extLst>
                        <a:ext uri="{FF2B5EF4-FFF2-40B4-BE49-F238E27FC236}">
                          <a16:creationId xmlns:a16="http://schemas.microsoft.com/office/drawing/2014/main" id="{63977DF2-425F-4FF8-889B-8AA08CAC8888}"/>
                        </a:ext>
                      </a:extLst>
                    </p:cNvPr>
                    <p:cNvSpPr txBox="1"/>
                    <p:nvPr/>
                  </p:nvSpPr>
                  <p:spPr>
                    <a:xfrm>
                      <a:off x="4203939" y="4515072"/>
                      <a:ext cx="88036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Home Aide</a:t>
                      </a:r>
                    </a:p>
                  </p:txBody>
                </p:sp>
                <p:sp>
                  <p:nvSpPr>
                    <p:cNvPr id="32" name="TextBox 31">
                      <a:extLst>
                        <a:ext uri="{FF2B5EF4-FFF2-40B4-BE49-F238E27FC236}">
                          <a16:creationId xmlns:a16="http://schemas.microsoft.com/office/drawing/2014/main" id="{7815C4DF-E6B9-43FB-B5E6-F5EFC08AB354}"/>
                        </a:ext>
                      </a:extLst>
                    </p:cNvPr>
                    <p:cNvSpPr txBox="1"/>
                    <p:nvPr/>
                  </p:nvSpPr>
                  <p:spPr>
                    <a:xfrm>
                      <a:off x="4366908" y="2002176"/>
                      <a:ext cx="88254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Private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Duty Nurse</a:t>
                      </a:r>
                    </a:p>
                  </p:txBody>
                </p:sp>
                <p:sp>
                  <p:nvSpPr>
                    <p:cNvPr id="33" name="TextBox 32">
                      <a:extLst>
                        <a:ext uri="{FF2B5EF4-FFF2-40B4-BE49-F238E27FC236}">
                          <a16:creationId xmlns:a16="http://schemas.microsoft.com/office/drawing/2014/main" id="{DB3AA51D-A0D0-47FF-9A15-42EBE0FC1558}"/>
                        </a:ext>
                      </a:extLst>
                    </p:cNvPr>
                    <p:cNvSpPr txBox="1"/>
                    <p:nvPr/>
                  </p:nvSpPr>
                  <p:spPr>
                    <a:xfrm>
                      <a:off x="5800055" y="2110431"/>
                      <a:ext cx="86716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Specialist</a:t>
                      </a:r>
                    </a:p>
                  </p:txBody>
                </p:sp>
                <p:sp>
                  <p:nvSpPr>
                    <p:cNvPr id="34" name="TextBox 33">
                      <a:extLst>
                        <a:ext uri="{FF2B5EF4-FFF2-40B4-BE49-F238E27FC236}">
                          <a16:creationId xmlns:a16="http://schemas.microsoft.com/office/drawing/2014/main" id="{5249CB84-C020-4D4A-9972-BBE58C420638}"/>
                        </a:ext>
                      </a:extLst>
                    </p:cNvPr>
                    <p:cNvSpPr txBox="1"/>
                    <p:nvPr/>
                  </p:nvSpPr>
                  <p:spPr>
                    <a:xfrm>
                      <a:off x="3696698" y="318920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GP</a:t>
                      </a:r>
                    </a:p>
                  </p:txBody>
                </p:sp>
              </p:grpSp>
              <p:pic>
                <p:nvPicPr>
                  <p:cNvPr id="15" name="Picture 14">
                    <a:extLst>
                      <a:ext uri="{FF2B5EF4-FFF2-40B4-BE49-F238E27FC236}">
                        <a16:creationId xmlns:a16="http://schemas.microsoft.com/office/drawing/2014/main" id="{76289610-CD7D-4F58-B3BA-EDA01FFE9506}"/>
                      </a:ext>
                    </a:extLst>
                  </p:cNvPr>
                  <p:cNvPicPr>
                    <a:picLocks noChangeAspect="1"/>
                  </p:cNvPicPr>
                  <p:nvPr/>
                </p:nvPicPr>
                <p:blipFill>
                  <a:blip r:embed="rId19">
                    <a:clrChange>
                      <a:clrFrom>
                        <a:srgbClr val="CAC6C0"/>
                      </a:clrFrom>
                      <a:clrTo>
                        <a:srgbClr val="CAC6C0">
                          <a:alpha val="0"/>
                        </a:srgbClr>
                      </a:clrTo>
                    </a:clrChange>
                    <a:extLst>
                      <a:ext uri="{28A0092B-C50C-407E-A947-70E740481C1C}">
                        <a14:useLocalDpi xmlns:a14="http://schemas.microsoft.com/office/drawing/2010/main" val="0"/>
                      </a:ext>
                    </a:extLst>
                  </a:blip>
                  <a:stretch>
                    <a:fillRect/>
                  </a:stretch>
                </p:blipFill>
                <p:spPr>
                  <a:xfrm>
                    <a:off x="4145619" y="2537073"/>
                    <a:ext cx="958727" cy="369630"/>
                  </a:xfrm>
                  <a:prstGeom prst="rect">
                    <a:avLst/>
                  </a:prstGeom>
                </p:spPr>
              </p:pic>
              <p:pic>
                <p:nvPicPr>
                  <p:cNvPr id="16" name="Picture 15">
                    <a:extLst>
                      <a:ext uri="{FF2B5EF4-FFF2-40B4-BE49-F238E27FC236}">
                        <a16:creationId xmlns:a16="http://schemas.microsoft.com/office/drawing/2014/main" id="{C9B65BA0-77B4-44BF-AAC2-BCBA3B778555}"/>
                      </a:ext>
                    </a:extLst>
                  </p:cNvPr>
                  <p:cNvPicPr>
                    <a:picLocks noChangeAspect="1"/>
                  </p:cNvPicPr>
                  <p:nvPr/>
                </p:nvPicPr>
                <p:blipFill>
                  <a:blip r:embed="rId20">
                    <a:clrChange>
                      <a:clrFrom>
                        <a:srgbClr val="CAC6C0"/>
                      </a:clrFrom>
                      <a:clrTo>
                        <a:srgbClr val="CAC6C0">
                          <a:alpha val="0"/>
                        </a:srgbClr>
                      </a:clrTo>
                    </a:clrChange>
                  </a:blip>
                  <a:stretch>
                    <a:fillRect/>
                  </a:stretch>
                </p:blipFill>
                <p:spPr>
                  <a:xfrm>
                    <a:off x="6650962" y="2628996"/>
                    <a:ext cx="824898" cy="353843"/>
                  </a:xfrm>
                  <a:prstGeom prst="rect">
                    <a:avLst/>
                  </a:prstGeom>
                </p:spPr>
              </p:pic>
              <p:pic>
                <p:nvPicPr>
                  <p:cNvPr id="17" name="Picture 16">
                    <a:extLst>
                      <a:ext uri="{FF2B5EF4-FFF2-40B4-BE49-F238E27FC236}">
                        <a16:creationId xmlns:a16="http://schemas.microsoft.com/office/drawing/2014/main" id="{9CEF2402-1399-47BE-9060-C7B7EA6B7509}"/>
                      </a:ext>
                    </a:extLst>
                  </p:cNvPr>
                  <p:cNvPicPr>
                    <a:picLocks noChangeAspect="1"/>
                  </p:cNvPicPr>
                  <p:nvPr/>
                </p:nvPicPr>
                <p:blipFill>
                  <a:blip r:embed="rId21">
                    <a:clrChange>
                      <a:clrFrom>
                        <a:srgbClr val="CAC6C0"/>
                      </a:clrFrom>
                      <a:clrTo>
                        <a:srgbClr val="CAC6C0">
                          <a:alpha val="0"/>
                        </a:srgbClr>
                      </a:clrTo>
                    </a:clrChange>
                  </a:blip>
                  <a:stretch>
                    <a:fillRect/>
                  </a:stretch>
                </p:blipFill>
                <p:spPr>
                  <a:xfrm>
                    <a:off x="3461622" y="4512604"/>
                    <a:ext cx="517221" cy="356120"/>
                  </a:xfrm>
                  <a:prstGeom prst="rect">
                    <a:avLst/>
                  </a:prstGeom>
                </p:spPr>
              </p:pic>
              <p:pic>
                <p:nvPicPr>
                  <p:cNvPr id="18" name="Picture 17">
                    <a:extLst>
                      <a:ext uri="{FF2B5EF4-FFF2-40B4-BE49-F238E27FC236}">
                        <a16:creationId xmlns:a16="http://schemas.microsoft.com/office/drawing/2014/main" id="{B698D9BB-B427-4704-9C45-EBB05A9E43D8}"/>
                      </a:ext>
                    </a:extLst>
                  </p:cNvPr>
                  <p:cNvPicPr>
                    <a:picLocks noChangeAspect="1"/>
                  </p:cNvPicPr>
                  <p:nvPr/>
                </p:nvPicPr>
                <p:blipFill>
                  <a:blip r:embed="rId22">
                    <a:clrChange>
                      <a:clrFrom>
                        <a:srgbClr val="CAC6C0"/>
                      </a:clrFrom>
                      <a:clrTo>
                        <a:srgbClr val="CAC6C0">
                          <a:alpha val="0"/>
                        </a:srgbClr>
                      </a:clrTo>
                    </a:clrChange>
                    <a:extLst>
                      <a:ext uri="{28A0092B-C50C-407E-A947-70E740481C1C}">
                        <a14:useLocalDpi xmlns:a14="http://schemas.microsoft.com/office/drawing/2010/main" val="0"/>
                      </a:ext>
                    </a:extLst>
                  </a:blip>
                  <a:stretch>
                    <a:fillRect/>
                  </a:stretch>
                </p:blipFill>
                <p:spPr>
                  <a:xfrm>
                    <a:off x="6384525" y="5965807"/>
                    <a:ext cx="960064" cy="180618"/>
                  </a:xfrm>
                  <a:prstGeom prst="rect">
                    <a:avLst/>
                  </a:prstGeom>
                </p:spPr>
              </p:pic>
            </p:grpSp>
            <p:sp>
              <p:nvSpPr>
                <p:cNvPr id="35" name="Callout: Line with Border and Accent Bar 34">
                  <a:extLst>
                    <a:ext uri="{FF2B5EF4-FFF2-40B4-BE49-F238E27FC236}">
                      <a16:creationId xmlns:a16="http://schemas.microsoft.com/office/drawing/2014/main" id="{BB755A66-F100-4D26-A681-7F1E95B985D0}"/>
                    </a:ext>
                  </a:extLst>
                </p:cNvPr>
                <p:cNvSpPr/>
                <p:nvPr/>
              </p:nvSpPr>
              <p:spPr>
                <a:xfrm>
                  <a:off x="8319420" y="2199375"/>
                  <a:ext cx="1742758" cy="213298"/>
                </a:xfrm>
                <a:prstGeom prst="accentBorderCallout1">
                  <a:avLst>
                    <a:gd name="adj1" fmla="val 18750"/>
                    <a:gd name="adj2" fmla="val -8333"/>
                    <a:gd name="adj3" fmla="val 217182"/>
                    <a:gd name="adj4" fmla="val -79209"/>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Cancer Center</a:t>
                  </a:r>
                </a:p>
              </p:txBody>
            </p:sp>
            <p:sp>
              <p:nvSpPr>
                <p:cNvPr id="36" name="Callout: Line with Border and Accent Bar 35">
                  <a:extLst>
                    <a:ext uri="{FF2B5EF4-FFF2-40B4-BE49-F238E27FC236}">
                      <a16:creationId xmlns:a16="http://schemas.microsoft.com/office/drawing/2014/main" id="{EE6FA79E-8435-4D32-97F3-E8E387A0D2F2}"/>
                    </a:ext>
                  </a:extLst>
                </p:cNvPr>
                <p:cNvSpPr/>
                <p:nvPr/>
              </p:nvSpPr>
              <p:spPr>
                <a:xfrm>
                  <a:off x="8645202" y="3451266"/>
                  <a:ext cx="1742758" cy="213298"/>
                </a:xfrm>
                <a:prstGeom prst="accentBorderCallout1">
                  <a:avLst>
                    <a:gd name="adj1" fmla="val 18750"/>
                    <a:gd name="adj2" fmla="val -8333"/>
                    <a:gd name="adj3" fmla="val 262045"/>
                    <a:gd name="adj4" fmla="val -55416"/>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Cancer Center</a:t>
                  </a:r>
                </a:p>
              </p:txBody>
            </p:sp>
            <p:sp>
              <p:nvSpPr>
                <p:cNvPr id="37" name="Callout: Line with Border and Accent Bar 36">
                  <a:extLst>
                    <a:ext uri="{FF2B5EF4-FFF2-40B4-BE49-F238E27FC236}">
                      <a16:creationId xmlns:a16="http://schemas.microsoft.com/office/drawing/2014/main" id="{B2D279BC-FF85-48F4-AF73-CA9A453EE00E}"/>
                    </a:ext>
                  </a:extLst>
                </p:cNvPr>
                <p:cNvSpPr/>
                <p:nvPr/>
              </p:nvSpPr>
              <p:spPr>
                <a:xfrm>
                  <a:off x="8570967" y="4525894"/>
                  <a:ext cx="1816993" cy="515212"/>
                </a:xfrm>
                <a:prstGeom prst="accentBorderCallout1">
                  <a:avLst>
                    <a:gd name="adj1" fmla="val 18750"/>
                    <a:gd name="adj2" fmla="val -8333"/>
                    <a:gd name="adj3" fmla="val 49193"/>
                    <a:gd name="adj4" fmla="val -71988"/>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Oncoavanze</a:t>
                  </a:r>
                </a:p>
                <a:p>
                  <a:pPr algn="ctr"/>
                  <a:r>
                    <a:rPr lang="en-US" dirty="0">
                      <a:solidFill>
                        <a:schemeClr val="tx1"/>
                      </a:solidFill>
                    </a:rPr>
                    <a:t>(Cancer Clinic)</a:t>
                  </a:r>
                </a:p>
              </p:txBody>
            </p:sp>
            <p:sp>
              <p:nvSpPr>
                <p:cNvPr id="38" name="Callout: Line with Border and Accent Bar 37">
                  <a:extLst>
                    <a:ext uri="{FF2B5EF4-FFF2-40B4-BE49-F238E27FC236}">
                      <a16:creationId xmlns:a16="http://schemas.microsoft.com/office/drawing/2014/main" id="{5435158C-2AD0-4986-86F4-22CBE43E3426}"/>
                    </a:ext>
                  </a:extLst>
                </p:cNvPr>
                <p:cNvSpPr/>
                <p:nvPr/>
              </p:nvSpPr>
              <p:spPr>
                <a:xfrm>
                  <a:off x="7250530" y="1128340"/>
                  <a:ext cx="2307062" cy="517813"/>
                </a:xfrm>
                <a:prstGeom prst="accentBorderCallout1">
                  <a:avLst>
                    <a:gd name="adj1" fmla="val 18750"/>
                    <a:gd name="adj2" fmla="val -8333"/>
                    <a:gd name="adj3" fmla="val 178191"/>
                    <a:gd name="adj4" fmla="val -32191"/>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Academic Center</a:t>
                  </a:r>
                </a:p>
                <a:p>
                  <a:pPr algn="ctr"/>
                  <a:r>
                    <a:rPr lang="en-US" dirty="0">
                      <a:solidFill>
                        <a:schemeClr val="tx1"/>
                      </a:solidFill>
                    </a:rPr>
                    <a:t>Privacy Workflows</a:t>
                  </a:r>
                </a:p>
              </p:txBody>
            </p:sp>
            <p:sp>
              <p:nvSpPr>
                <p:cNvPr id="39" name="Callout: Line with Border and Accent Bar 38">
                  <a:extLst>
                    <a:ext uri="{FF2B5EF4-FFF2-40B4-BE49-F238E27FC236}">
                      <a16:creationId xmlns:a16="http://schemas.microsoft.com/office/drawing/2014/main" id="{A00B3B90-391D-460F-AA20-D1E754837595}"/>
                    </a:ext>
                  </a:extLst>
                </p:cNvPr>
                <p:cNvSpPr/>
                <p:nvPr/>
              </p:nvSpPr>
              <p:spPr>
                <a:xfrm>
                  <a:off x="1963573" y="1166486"/>
                  <a:ext cx="2051455" cy="197271"/>
                </a:xfrm>
                <a:prstGeom prst="accentBorderCallout1">
                  <a:avLst>
                    <a:gd name="adj1" fmla="val 110377"/>
                    <a:gd name="adj2" fmla="val 101545"/>
                    <a:gd name="adj3" fmla="val 424342"/>
                    <a:gd name="adj4" fmla="val 113424"/>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Technical University</a:t>
                  </a:r>
                </a:p>
              </p:txBody>
            </p:sp>
            <p:sp>
              <p:nvSpPr>
                <p:cNvPr id="40" name="Callout: Line with Border and Accent Bar 39">
                  <a:extLst>
                    <a:ext uri="{FF2B5EF4-FFF2-40B4-BE49-F238E27FC236}">
                      <a16:creationId xmlns:a16="http://schemas.microsoft.com/office/drawing/2014/main" id="{F79DFFC4-03A6-4DDB-9E88-DBAB19BC5056}"/>
                    </a:ext>
                  </a:extLst>
                </p:cNvPr>
                <p:cNvSpPr/>
                <p:nvPr/>
              </p:nvSpPr>
              <p:spPr>
                <a:xfrm>
                  <a:off x="334042" y="2176148"/>
                  <a:ext cx="2581966" cy="406008"/>
                </a:xfrm>
                <a:prstGeom prst="accentBorderCallout1">
                  <a:avLst>
                    <a:gd name="adj1" fmla="val 110377"/>
                    <a:gd name="adj2" fmla="val 101545"/>
                    <a:gd name="adj3" fmla="val 190777"/>
                    <a:gd name="adj4" fmla="val 120256"/>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Coordinator and IoT Systems Integration</a:t>
                  </a:r>
                </a:p>
              </p:txBody>
            </p:sp>
            <p:sp>
              <p:nvSpPr>
                <p:cNvPr id="41" name="Callout: Line with Border and Accent Bar 40">
                  <a:extLst>
                    <a:ext uri="{FF2B5EF4-FFF2-40B4-BE49-F238E27FC236}">
                      <a16:creationId xmlns:a16="http://schemas.microsoft.com/office/drawing/2014/main" id="{DF6CFDE7-4EC9-49BC-BFDA-7469D6BFE64D}"/>
                    </a:ext>
                  </a:extLst>
                </p:cNvPr>
                <p:cNvSpPr/>
                <p:nvPr/>
              </p:nvSpPr>
              <p:spPr>
                <a:xfrm>
                  <a:off x="541035" y="3239119"/>
                  <a:ext cx="2051455" cy="197271"/>
                </a:xfrm>
                <a:prstGeom prst="accentBorderCallout1">
                  <a:avLst>
                    <a:gd name="adj1" fmla="val 110377"/>
                    <a:gd name="adj2" fmla="val 101545"/>
                    <a:gd name="adj3" fmla="val 491939"/>
                    <a:gd name="adj4" fmla="val 130139"/>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GDPR</a:t>
                  </a:r>
                </a:p>
              </p:txBody>
            </p:sp>
            <p:sp>
              <p:nvSpPr>
                <p:cNvPr id="42" name="Callout: Line with Border and Accent Bar 41">
                  <a:extLst>
                    <a:ext uri="{FF2B5EF4-FFF2-40B4-BE49-F238E27FC236}">
                      <a16:creationId xmlns:a16="http://schemas.microsoft.com/office/drawing/2014/main" id="{525EBA1A-C922-49DA-8D73-3CCF0797C86B}"/>
                    </a:ext>
                  </a:extLst>
                </p:cNvPr>
                <p:cNvSpPr/>
                <p:nvPr/>
              </p:nvSpPr>
              <p:spPr>
                <a:xfrm>
                  <a:off x="334041" y="4004942"/>
                  <a:ext cx="2258450" cy="197271"/>
                </a:xfrm>
                <a:prstGeom prst="accentBorderCallout1">
                  <a:avLst>
                    <a:gd name="adj1" fmla="val 110377"/>
                    <a:gd name="adj2" fmla="val 101545"/>
                    <a:gd name="adj3" fmla="val 464990"/>
                    <a:gd name="adj4" fmla="val 13909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GDPR &amp; Policy</a:t>
                  </a:r>
                </a:p>
              </p:txBody>
            </p:sp>
            <p:sp>
              <p:nvSpPr>
                <p:cNvPr id="43" name="Callout: Line with Border and Accent Bar 42">
                  <a:extLst>
                    <a:ext uri="{FF2B5EF4-FFF2-40B4-BE49-F238E27FC236}">
                      <a16:creationId xmlns:a16="http://schemas.microsoft.com/office/drawing/2014/main" id="{C56E685F-3B27-441D-BDBB-DE07DCF4605C}"/>
                    </a:ext>
                  </a:extLst>
                </p:cNvPr>
                <p:cNvSpPr/>
                <p:nvPr/>
              </p:nvSpPr>
              <p:spPr>
                <a:xfrm>
                  <a:off x="334041" y="5568706"/>
                  <a:ext cx="2989060" cy="664606"/>
                </a:xfrm>
                <a:prstGeom prst="accentBorderCallout1">
                  <a:avLst>
                    <a:gd name="adj1" fmla="val 83428"/>
                    <a:gd name="adj2" fmla="val 101545"/>
                    <a:gd name="adj3" fmla="val -31059"/>
                    <a:gd name="adj4" fmla="val 120934"/>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Platform &amp; Population Health Lead (Clinical Process Lead)</a:t>
                  </a:r>
                </a:p>
              </p:txBody>
            </p:sp>
            <p:sp>
              <p:nvSpPr>
                <p:cNvPr id="44" name="Callout: Line with Border and Accent Bar 43">
                  <a:extLst>
                    <a:ext uri="{FF2B5EF4-FFF2-40B4-BE49-F238E27FC236}">
                      <a16:creationId xmlns:a16="http://schemas.microsoft.com/office/drawing/2014/main" id="{88036664-C53F-4AC6-B49B-1D9A65F9F045}"/>
                    </a:ext>
                  </a:extLst>
                </p:cNvPr>
                <p:cNvSpPr/>
                <p:nvPr/>
              </p:nvSpPr>
              <p:spPr>
                <a:xfrm>
                  <a:off x="8060364" y="5392612"/>
                  <a:ext cx="2912435" cy="515212"/>
                </a:xfrm>
                <a:prstGeom prst="accentBorderCallout1">
                  <a:avLst>
                    <a:gd name="adj1" fmla="val 18750"/>
                    <a:gd name="adj2" fmla="val -8333"/>
                    <a:gd name="adj3" fmla="val 13214"/>
                    <a:gd name="adj4" fmla="val -43140"/>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Mobile Apps for Patients </a:t>
                  </a:r>
                </a:p>
                <a:p>
                  <a:pPr algn="ctr"/>
                  <a:r>
                    <a:rPr lang="en-US" dirty="0">
                      <a:solidFill>
                        <a:schemeClr val="tx1"/>
                      </a:solidFill>
                    </a:rPr>
                    <a:t>(Patient engagement)</a:t>
                  </a:r>
                </a:p>
              </p:txBody>
            </p:sp>
            <p:sp>
              <p:nvSpPr>
                <p:cNvPr id="45" name="TextBox 44">
                  <a:extLst>
                    <a:ext uri="{FF2B5EF4-FFF2-40B4-BE49-F238E27FC236}">
                      <a16:creationId xmlns:a16="http://schemas.microsoft.com/office/drawing/2014/main" id="{46B5D536-F6D5-4202-9182-F726EA4E1ECC}"/>
                    </a:ext>
                  </a:extLst>
                </p:cNvPr>
                <p:cNvSpPr txBox="1"/>
                <p:nvPr/>
              </p:nvSpPr>
              <p:spPr>
                <a:xfrm>
                  <a:off x="5056025" y="3843567"/>
                  <a:ext cx="775405" cy="307777"/>
                </a:xfrm>
                <a:prstGeom prst="rect">
                  <a:avLst/>
                </a:prstGeom>
                <a:noFill/>
              </p:spPr>
              <p:txBody>
                <a:bodyPr wrap="none" rtlCol="0">
                  <a:spAutoFit/>
                </a:bodyPr>
                <a:lstStyle/>
                <a:p>
                  <a:r>
                    <a:rPr lang="en-US" sz="1400" dirty="0"/>
                    <a:t>Patients</a:t>
                  </a:r>
                </a:p>
              </p:txBody>
            </p:sp>
            <p:pic>
              <p:nvPicPr>
                <p:cNvPr id="2" name="Picture 1">
                  <a:extLst>
                    <a:ext uri="{FF2B5EF4-FFF2-40B4-BE49-F238E27FC236}">
                      <a16:creationId xmlns:a16="http://schemas.microsoft.com/office/drawing/2014/main" id="{1F84CF68-6318-41C4-B968-E7E2ABEA7534}"/>
                    </a:ext>
                  </a:extLst>
                </p:cNvPr>
                <p:cNvPicPr>
                  <a:picLocks noChangeAspect="1"/>
                </p:cNvPicPr>
                <p:nvPr/>
              </p:nvPicPr>
              <p:blipFill>
                <a:blip r:embed="rId23">
                  <a:clrChange>
                    <a:clrFrom>
                      <a:srgbClr val="CAC6C0"/>
                    </a:clrFrom>
                    <a:clrTo>
                      <a:srgbClr val="CAC6C0">
                        <a:alpha val="0"/>
                      </a:srgbClr>
                    </a:clrTo>
                  </a:clrChange>
                </a:blip>
                <a:stretch>
                  <a:fillRect/>
                </a:stretch>
              </p:blipFill>
              <p:spPr>
                <a:xfrm>
                  <a:off x="4782229" y="1632430"/>
                  <a:ext cx="1313771" cy="385564"/>
                </a:xfrm>
                <a:prstGeom prst="rect">
                  <a:avLst/>
                </a:prstGeom>
              </p:spPr>
            </p:pic>
            <p:sp>
              <p:nvSpPr>
                <p:cNvPr id="47" name="Callout: Line with Border and Accent Bar 46">
                  <a:extLst>
                    <a:ext uri="{FF2B5EF4-FFF2-40B4-BE49-F238E27FC236}">
                      <a16:creationId xmlns:a16="http://schemas.microsoft.com/office/drawing/2014/main" id="{064FD7CC-DB53-48E0-AE98-5325D294D0A4}"/>
                    </a:ext>
                  </a:extLst>
                </p:cNvPr>
                <p:cNvSpPr/>
                <p:nvPr/>
              </p:nvSpPr>
              <p:spPr>
                <a:xfrm>
                  <a:off x="4380435" y="834079"/>
                  <a:ext cx="2191816" cy="396208"/>
                </a:xfrm>
                <a:prstGeom prst="accentBorderCallout1">
                  <a:avLst>
                    <a:gd name="adj1" fmla="val 144176"/>
                    <a:gd name="adj2" fmla="val 25399"/>
                    <a:gd name="adj3" fmla="val 249049"/>
                    <a:gd name="adj4" fmla="val 48856"/>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Technical Coordinator</a:t>
                  </a:r>
                </a:p>
              </p:txBody>
            </p:sp>
            <p:sp>
              <p:nvSpPr>
                <p:cNvPr id="3" name="Rectangle: Rounded Corners 2">
                  <a:extLst>
                    <a:ext uri="{FF2B5EF4-FFF2-40B4-BE49-F238E27FC236}">
                      <a16:creationId xmlns:a16="http://schemas.microsoft.com/office/drawing/2014/main" id="{A1EBD07D-7313-4AE5-A2D0-CB416503112E}"/>
                    </a:ext>
                  </a:extLst>
                </p:cNvPr>
                <p:cNvSpPr/>
                <p:nvPr/>
              </p:nvSpPr>
              <p:spPr>
                <a:xfrm>
                  <a:off x="6997202" y="3055583"/>
                  <a:ext cx="567524" cy="2422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EU</a:t>
                  </a:r>
                </a:p>
              </p:txBody>
            </p:sp>
            <p:sp>
              <p:nvSpPr>
                <p:cNvPr id="48" name="Callout: Line with Border and Accent Bar 47">
                  <a:extLst>
                    <a:ext uri="{FF2B5EF4-FFF2-40B4-BE49-F238E27FC236}">
                      <a16:creationId xmlns:a16="http://schemas.microsoft.com/office/drawing/2014/main" id="{5D883910-168C-4EC6-A105-2F08B4D3CF69}"/>
                    </a:ext>
                  </a:extLst>
                </p:cNvPr>
                <p:cNvSpPr/>
                <p:nvPr/>
              </p:nvSpPr>
              <p:spPr>
                <a:xfrm>
                  <a:off x="8654481" y="2742686"/>
                  <a:ext cx="2575494" cy="389302"/>
                </a:xfrm>
                <a:prstGeom prst="accentBorderCallout1">
                  <a:avLst>
                    <a:gd name="adj1" fmla="val 18750"/>
                    <a:gd name="adj2" fmla="val -8333"/>
                    <a:gd name="adj3" fmla="val 124208"/>
                    <a:gd name="adj4" fmla="val -45184"/>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Regional EU</a:t>
                  </a:r>
                </a:p>
                <a:p>
                  <a:pPr algn="ctr"/>
                  <a:r>
                    <a:rPr lang="en-US" dirty="0">
                      <a:solidFill>
                        <a:schemeClr val="tx1"/>
                      </a:solidFill>
                    </a:rPr>
                    <a:t>Policy Makers</a:t>
                  </a:r>
                </a:p>
              </p:txBody>
            </p:sp>
            <p:pic>
              <p:nvPicPr>
                <p:cNvPr id="49" name="Picture 48">
                  <a:extLst>
                    <a:ext uri="{FF2B5EF4-FFF2-40B4-BE49-F238E27FC236}">
                      <a16:creationId xmlns:a16="http://schemas.microsoft.com/office/drawing/2014/main" id="{3ECE7EF3-8754-408B-8335-37A26E31DD70}"/>
                    </a:ext>
                  </a:extLst>
                </p:cNvPr>
                <p:cNvPicPr>
                  <a:picLocks noChangeAspect="1"/>
                </p:cNvPicPr>
                <p:nvPr/>
              </p:nvPicPr>
              <p:blipFill>
                <a:blip r:embed="rId24">
                  <a:clrChange>
                    <a:clrFrom>
                      <a:srgbClr val="CAC6C0"/>
                    </a:clrFrom>
                    <a:clrTo>
                      <a:srgbClr val="CAC6C0">
                        <a:alpha val="0"/>
                      </a:srgbClr>
                    </a:clrTo>
                  </a:clrChange>
                </a:blip>
                <a:stretch>
                  <a:fillRect/>
                </a:stretch>
              </p:blipFill>
              <p:spPr>
                <a:xfrm>
                  <a:off x="7180497" y="3268565"/>
                  <a:ext cx="513182" cy="310165"/>
                </a:xfrm>
                <a:prstGeom prst="rect">
                  <a:avLst/>
                </a:prstGeom>
              </p:spPr>
            </p:pic>
          </p:grpSp>
          <p:pic>
            <p:nvPicPr>
              <p:cNvPr id="50" name="Picture 49">
                <a:extLst>
                  <a:ext uri="{FF2B5EF4-FFF2-40B4-BE49-F238E27FC236}">
                    <a16:creationId xmlns:a16="http://schemas.microsoft.com/office/drawing/2014/main" id="{D5815F63-0885-449D-BDEA-8C68C1B89352}"/>
                  </a:ext>
                </a:extLst>
              </p:cNvPr>
              <p:cNvPicPr>
                <a:picLocks noChangeAspect="1"/>
              </p:cNvPicPr>
              <p:nvPr/>
            </p:nvPicPr>
            <p:blipFill rotWithShape="1">
              <a:blip r:embed="rId25">
                <a:clrChange>
                  <a:clrFrom>
                    <a:srgbClr val="CAC6C0"/>
                  </a:clrFrom>
                  <a:clrTo>
                    <a:srgbClr val="CAC6C0">
                      <a:alpha val="0"/>
                    </a:srgbClr>
                  </a:clrTo>
                </a:clrChange>
              </a:blip>
              <a:srcRect l="17968" t="19056" r="16698" b="24180"/>
              <a:stretch/>
            </p:blipFill>
            <p:spPr>
              <a:xfrm>
                <a:off x="4953295" y="5518736"/>
                <a:ext cx="557754" cy="484593"/>
              </a:xfrm>
              <a:prstGeom prst="rect">
                <a:avLst/>
              </a:prstGeom>
            </p:spPr>
          </p:pic>
          <p:sp>
            <p:nvSpPr>
              <p:cNvPr id="51" name="Rectangle 50">
                <a:extLst>
                  <a:ext uri="{FF2B5EF4-FFF2-40B4-BE49-F238E27FC236}">
                    <a16:creationId xmlns:a16="http://schemas.microsoft.com/office/drawing/2014/main" id="{40DD601B-B6C8-4363-9752-689710ED2F41}"/>
                  </a:ext>
                </a:extLst>
              </p:cNvPr>
              <p:cNvSpPr/>
              <p:nvPr/>
            </p:nvSpPr>
            <p:spPr>
              <a:xfrm>
                <a:off x="914400" y="4580662"/>
                <a:ext cx="1863938" cy="31833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Cancer Registries</a:t>
                </a:r>
              </a:p>
            </p:txBody>
          </p:sp>
          <p:cxnSp>
            <p:nvCxnSpPr>
              <p:cNvPr id="53" name="Straight Arrow Connector 52">
                <a:extLst>
                  <a:ext uri="{FF2B5EF4-FFF2-40B4-BE49-F238E27FC236}">
                    <a16:creationId xmlns:a16="http://schemas.microsoft.com/office/drawing/2014/main" id="{637C64EC-66EF-4DC3-BAAF-D7AE3113A024}"/>
                  </a:ext>
                </a:extLst>
              </p:cNvPr>
              <p:cNvCxnSpPr>
                <a:stCxn id="51" idx="3"/>
              </p:cNvCxnSpPr>
              <p:nvPr/>
            </p:nvCxnSpPr>
            <p:spPr>
              <a:xfrm>
                <a:off x="2778338" y="4739830"/>
                <a:ext cx="785286" cy="388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58" name="Picture 57">
              <a:extLst>
                <a:ext uri="{FF2B5EF4-FFF2-40B4-BE49-F238E27FC236}">
                  <a16:creationId xmlns:a16="http://schemas.microsoft.com/office/drawing/2014/main" id="{48B67487-1DD0-4F1B-B6C4-26DBB445B99C}"/>
                </a:ext>
              </a:extLst>
            </p:cNvPr>
            <p:cNvPicPr>
              <a:picLocks noChangeAspect="1"/>
            </p:cNvPicPr>
            <p:nvPr/>
          </p:nvPicPr>
          <p:blipFill>
            <a:blip r:embed="rId26">
              <a:clrChange>
                <a:clrFrom>
                  <a:srgbClr val="CAC6C0"/>
                </a:clrFrom>
                <a:clrTo>
                  <a:srgbClr val="CAC6C0">
                    <a:alpha val="0"/>
                  </a:srgbClr>
                </a:clrTo>
              </a:clrChange>
              <a:biLevel thresh="75000"/>
            </a:blip>
            <a:stretch>
              <a:fillRect/>
            </a:stretch>
          </p:blipFill>
          <p:spPr>
            <a:xfrm>
              <a:off x="5827522" y="5624128"/>
              <a:ext cx="567525" cy="315963"/>
            </a:xfrm>
            <a:prstGeom prst="rect">
              <a:avLst/>
            </a:prstGeom>
          </p:spPr>
        </p:pic>
        <p:sp>
          <p:nvSpPr>
            <p:cNvPr id="60" name="Callout: Line with Border and Accent Bar 59">
              <a:extLst>
                <a:ext uri="{FF2B5EF4-FFF2-40B4-BE49-F238E27FC236}">
                  <a16:creationId xmlns:a16="http://schemas.microsoft.com/office/drawing/2014/main" id="{E58A828A-502A-4BF9-9481-7CFFA356136C}"/>
                </a:ext>
              </a:extLst>
            </p:cNvPr>
            <p:cNvSpPr/>
            <p:nvPr/>
          </p:nvSpPr>
          <p:spPr>
            <a:xfrm>
              <a:off x="7586038" y="5968205"/>
              <a:ext cx="4066807" cy="664606"/>
            </a:xfrm>
            <a:prstGeom prst="accentBorderCallout1">
              <a:avLst>
                <a:gd name="adj1" fmla="val 18750"/>
                <a:gd name="adj2" fmla="val -8333"/>
                <a:gd name="adj3" fmla="val -55841"/>
                <a:gd name="adj4" fmla="val -43047"/>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ANT Foundation-</a:t>
              </a:r>
            </a:p>
            <a:p>
              <a:pPr algn="ctr"/>
              <a:r>
                <a:rPr lang="en-US" dirty="0">
                  <a:solidFill>
                    <a:schemeClr val="tx1"/>
                  </a:solidFill>
                </a:rPr>
                <a:t>EUBIOSIA: Cancer Care@home (Palliative)</a:t>
              </a:r>
            </a:p>
          </p:txBody>
        </p:sp>
        <p:pic>
          <p:nvPicPr>
            <p:cNvPr id="61" name="Picture 60">
              <a:extLst>
                <a:ext uri="{FF2B5EF4-FFF2-40B4-BE49-F238E27FC236}">
                  <a16:creationId xmlns:a16="http://schemas.microsoft.com/office/drawing/2014/main" id="{305EB7EC-EA96-4DA2-ABE7-52EDB8372379}"/>
                </a:ext>
              </a:extLst>
            </p:cNvPr>
            <p:cNvPicPr>
              <a:picLocks noChangeAspect="1"/>
            </p:cNvPicPr>
            <p:nvPr/>
          </p:nvPicPr>
          <p:blipFill>
            <a:blip r:embed="rId27">
              <a:clrChange>
                <a:clrFrom>
                  <a:srgbClr val="CAC6C0"/>
                </a:clrFrom>
                <a:clrTo>
                  <a:srgbClr val="CAC6C0">
                    <a:alpha val="0"/>
                  </a:srgbClr>
                </a:clrTo>
              </a:clrChange>
            </a:blip>
            <a:stretch>
              <a:fillRect/>
            </a:stretch>
          </p:blipFill>
          <p:spPr>
            <a:xfrm>
              <a:off x="6792946" y="4669286"/>
              <a:ext cx="759501" cy="291828"/>
            </a:xfrm>
            <a:prstGeom prst="rect">
              <a:avLst/>
            </a:prstGeom>
          </p:spPr>
        </p:pic>
      </p:grpSp>
      <p:sp>
        <p:nvSpPr>
          <p:cNvPr id="59" name="Callout: Line with Border and Accent Bar 58">
            <a:extLst>
              <a:ext uri="{FF2B5EF4-FFF2-40B4-BE49-F238E27FC236}">
                <a16:creationId xmlns:a16="http://schemas.microsoft.com/office/drawing/2014/main" id="{C75DB699-0420-4F30-BB69-EE62CC4026EF}"/>
              </a:ext>
            </a:extLst>
          </p:cNvPr>
          <p:cNvSpPr/>
          <p:nvPr/>
        </p:nvSpPr>
        <p:spPr>
          <a:xfrm>
            <a:off x="8943093" y="3890330"/>
            <a:ext cx="2575493" cy="369332"/>
          </a:xfrm>
          <a:prstGeom prst="accentBorderCallout1">
            <a:avLst>
              <a:gd name="adj1" fmla="val 18750"/>
              <a:gd name="adj2" fmla="val -8333"/>
              <a:gd name="adj3" fmla="val 187741"/>
              <a:gd name="adj4" fmla="val -60695"/>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All Palliative </a:t>
            </a:r>
          </a:p>
          <a:p>
            <a:pPr algn="ctr"/>
            <a:r>
              <a:rPr lang="en-US" dirty="0">
                <a:solidFill>
                  <a:schemeClr val="tx1"/>
                </a:solidFill>
              </a:rPr>
              <a:t>Care Group (Ireland)</a:t>
            </a:r>
          </a:p>
        </p:txBody>
      </p:sp>
      <p:pic>
        <p:nvPicPr>
          <p:cNvPr id="62" name="Picture 61">
            <a:extLst>
              <a:ext uri="{FF2B5EF4-FFF2-40B4-BE49-F238E27FC236}">
                <a16:creationId xmlns:a16="http://schemas.microsoft.com/office/drawing/2014/main" id="{E9404F6C-5201-4D77-B4AD-92C9FFA32B81}"/>
              </a:ext>
            </a:extLst>
          </p:cNvPr>
          <p:cNvPicPr>
            <a:picLocks noChangeAspect="1"/>
          </p:cNvPicPr>
          <p:nvPr/>
        </p:nvPicPr>
        <p:blipFill>
          <a:blip r:embed="rId28"/>
          <a:stretch>
            <a:fillRect/>
          </a:stretch>
        </p:blipFill>
        <p:spPr>
          <a:xfrm>
            <a:off x="3641919" y="2292413"/>
            <a:ext cx="777425" cy="239823"/>
          </a:xfrm>
          <a:prstGeom prst="rect">
            <a:avLst/>
          </a:prstGeom>
        </p:spPr>
      </p:pic>
    </p:spTree>
    <p:extLst>
      <p:ext uri="{BB962C8B-B14F-4D97-AF65-F5344CB8AC3E}">
        <p14:creationId xmlns:p14="http://schemas.microsoft.com/office/powerpoint/2010/main" val="2326690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6C9FD-3255-429B-9D58-00D9874D0713}"/>
              </a:ext>
            </a:extLst>
          </p:cNvPr>
          <p:cNvSpPr>
            <a:spLocks noGrp="1"/>
          </p:cNvSpPr>
          <p:nvPr>
            <p:ph type="title"/>
          </p:nvPr>
        </p:nvSpPr>
        <p:spPr>
          <a:xfrm>
            <a:off x="0" y="1"/>
            <a:ext cx="12192000" cy="602438"/>
          </a:xfrm>
          <a:solidFill>
            <a:schemeClr val="accent1">
              <a:lumMod val="40000"/>
              <a:lumOff val="60000"/>
            </a:schemeClr>
          </a:solidFill>
        </p:spPr>
        <p:txBody>
          <a:bodyPr>
            <a:normAutofit/>
          </a:bodyPr>
          <a:lstStyle/>
          <a:p>
            <a:r>
              <a:rPr lang="en-US" sz="2800" b="1" dirty="0"/>
              <a:t>Pilot Sites Offering Care Services: Netherlands, Greece, Spain, Italy, UK and Ireland</a:t>
            </a:r>
          </a:p>
        </p:txBody>
      </p:sp>
      <p:sp>
        <p:nvSpPr>
          <p:cNvPr id="3" name="Footer Placeholder 2">
            <a:extLst>
              <a:ext uri="{FF2B5EF4-FFF2-40B4-BE49-F238E27FC236}">
                <a16:creationId xmlns:a16="http://schemas.microsoft.com/office/drawing/2014/main" id="{7150B080-7F16-463E-87EC-52677394F856}"/>
              </a:ext>
            </a:extLst>
          </p:cNvPr>
          <p:cNvSpPr>
            <a:spLocks noGrp="1"/>
          </p:cNvSpPr>
          <p:nvPr>
            <p:ph type="ftr" sz="quarter" idx="11"/>
          </p:nvPr>
        </p:nvSpPr>
        <p:spPr/>
        <p:txBody>
          <a:bodyPr/>
          <a:lstStyle/>
          <a:p>
            <a:r>
              <a:rPr lang="en-US" dirty="0"/>
              <a:t>All rights reserved.  Cannot distribute.  Confidential</a:t>
            </a:r>
          </a:p>
        </p:txBody>
      </p:sp>
      <p:sp>
        <p:nvSpPr>
          <p:cNvPr id="4" name="Slide Number Placeholder 3">
            <a:extLst>
              <a:ext uri="{FF2B5EF4-FFF2-40B4-BE49-F238E27FC236}">
                <a16:creationId xmlns:a16="http://schemas.microsoft.com/office/drawing/2014/main" id="{3936783A-9E08-4852-8018-1A168255AAD5}"/>
              </a:ext>
            </a:extLst>
          </p:cNvPr>
          <p:cNvSpPr>
            <a:spLocks noGrp="1"/>
          </p:cNvSpPr>
          <p:nvPr>
            <p:ph type="sldNum" sz="quarter" idx="12"/>
          </p:nvPr>
        </p:nvSpPr>
        <p:spPr/>
        <p:txBody>
          <a:bodyPr/>
          <a:lstStyle/>
          <a:p>
            <a:fld id="{17D3C0D7-CDC6-4E3D-ADED-72DD6C8BCDB7}" type="slidenum">
              <a:rPr lang="en-US" smtClean="0"/>
              <a:t>11</a:t>
            </a:fld>
            <a:endParaRPr lang="en-US" dirty="0"/>
          </a:p>
        </p:txBody>
      </p:sp>
      <p:grpSp>
        <p:nvGrpSpPr>
          <p:cNvPr id="11" name="Group 10">
            <a:extLst>
              <a:ext uri="{FF2B5EF4-FFF2-40B4-BE49-F238E27FC236}">
                <a16:creationId xmlns:a16="http://schemas.microsoft.com/office/drawing/2014/main" id="{D5C1E655-2206-4D99-91A3-035017ACB688}"/>
              </a:ext>
            </a:extLst>
          </p:cNvPr>
          <p:cNvGrpSpPr/>
          <p:nvPr/>
        </p:nvGrpSpPr>
        <p:grpSpPr>
          <a:xfrm>
            <a:off x="931704" y="938681"/>
            <a:ext cx="9050496" cy="5417669"/>
            <a:chOff x="931704" y="969263"/>
            <a:chExt cx="9050496" cy="5417669"/>
          </a:xfrm>
        </p:grpSpPr>
        <p:pic>
          <p:nvPicPr>
            <p:cNvPr id="6" name="Picture 5">
              <a:extLst>
                <a:ext uri="{FF2B5EF4-FFF2-40B4-BE49-F238E27FC236}">
                  <a16:creationId xmlns:a16="http://schemas.microsoft.com/office/drawing/2014/main" id="{E8A24448-4C7C-4C80-BA44-D9ED7B186318}"/>
                </a:ext>
              </a:extLst>
            </p:cNvPr>
            <p:cNvPicPr>
              <a:picLocks noChangeAspect="1"/>
            </p:cNvPicPr>
            <p:nvPr/>
          </p:nvPicPr>
          <p:blipFill rotWithShape="1">
            <a:blip r:embed="rId2"/>
            <a:srcRect t="5035"/>
            <a:stretch/>
          </p:blipFill>
          <p:spPr>
            <a:xfrm>
              <a:off x="931704" y="969263"/>
              <a:ext cx="9050496" cy="5387088"/>
            </a:xfrm>
            <a:prstGeom prst="rect">
              <a:avLst/>
            </a:prstGeom>
            <a:ln>
              <a:solidFill>
                <a:schemeClr val="tx1"/>
              </a:solidFill>
            </a:ln>
          </p:spPr>
        </p:pic>
        <p:sp>
          <p:nvSpPr>
            <p:cNvPr id="5" name="TextBox 4">
              <a:extLst>
                <a:ext uri="{FF2B5EF4-FFF2-40B4-BE49-F238E27FC236}">
                  <a16:creationId xmlns:a16="http://schemas.microsoft.com/office/drawing/2014/main" id="{034A74E8-C8A7-4145-9F02-37BB8033B13F}"/>
                </a:ext>
              </a:extLst>
            </p:cNvPr>
            <p:cNvSpPr txBox="1"/>
            <p:nvPr/>
          </p:nvSpPr>
          <p:spPr>
            <a:xfrm>
              <a:off x="6453963" y="1754373"/>
              <a:ext cx="614271" cy="261610"/>
            </a:xfrm>
            <a:prstGeom prst="rect">
              <a:avLst/>
            </a:prstGeom>
            <a:noFill/>
          </p:spPr>
          <p:txBody>
            <a:bodyPr wrap="none" rtlCol="0">
              <a:spAutoFit/>
            </a:bodyPr>
            <a:lstStyle/>
            <a:p>
              <a:r>
                <a:rPr lang="en-US" sz="1100" b="1" dirty="0"/>
                <a:t>Finland</a:t>
              </a:r>
            </a:p>
          </p:txBody>
        </p:sp>
        <p:sp>
          <p:nvSpPr>
            <p:cNvPr id="7" name="TextBox 6">
              <a:extLst>
                <a:ext uri="{FF2B5EF4-FFF2-40B4-BE49-F238E27FC236}">
                  <a16:creationId xmlns:a16="http://schemas.microsoft.com/office/drawing/2014/main" id="{A936C508-7A08-4392-9D17-85DA298EB88A}"/>
                </a:ext>
              </a:extLst>
            </p:cNvPr>
            <p:cNvSpPr txBox="1"/>
            <p:nvPr/>
          </p:nvSpPr>
          <p:spPr>
            <a:xfrm>
              <a:off x="3179084" y="5353548"/>
              <a:ext cx="654346" cy="338554"/>
            </a:xfrm>
            <a:prstGeom prst="rect">
              <a:avLst/>
            </a:prstGeom>
            <a:noFill/>
            <a:ln>
              <a:noFill/>
            </a:ln>
          </p:spPr>
          <p:txBody>
            <a:bodyPr wrap="none" rtlCol="0">
              <a:spAutoFit/>
            </a:bodyPr>
            <a:lstStyle/>
            <a:p>
              <a:r>
                <a:rPr lang="en-US" sz="1600" b="1" dirty="0"/>
                <a:t>Spain</a:t>
              </a:r>
            </a:p>
          </p:txBody>
        </p:sp>
        <p:sp>
          <p:nvSpPr>
            <p:cNvPr id="8" name="TextBox 7">
              <a:extLst>
                <a:ext uri="{FF2B5EF4-FFF2-40B4-BE49-F238E27FC236}">
                  <a16:creationId xmlns:a16="http://schemas.microsoft.com/office/drawing/2014/main" id="{0D1EA88D-2742-4A10-9D2E-1B708B6129B2}"/>
                </a:ext>
              </a:extLst>
            </p:cNvPr>
            <p:cNvSpPr txBox="1"/>
            <p:nvPr/>
          </p:nvSpPr>
          <p:spPr>
            <a:xfrm>
              <a:off x="4394790" y="3429000"/>
              <a:ext cx="904415" cy="261610"/>
            </a:xfrm>
            <a:prstGeom prst="rect">
              <a:avLst/>
            </a:prstGeom>
            <a:noFill/>
          </p:spPr>
          <p:txBody>
            <a:bodyPr wrap="none" rtlCol="0">
              <a:spAutoFit/>
            </a:bodyPr>
            <a:lstStyle/>
            <a:p>
              <a:r>
                <a:rPr lang="en-US" sz="1100" b="1" i="1" dirty="0"/>
                <a:t>Netherlands</a:t>
              </a:r>
            </a:p>
          </p:txBody>
        </p:sp>
        <p:sp>
          <p:nvSpPr>
            <p:cNvPr id="9" name="TextBox 8">
              <a:extLst>
                <a:ext uri="{FF2B5EF4-FFF2-40B4-BE49-F238E27FC236}">
                  <a16:creationId xmlns:a16="http://schemas.microsoft.com/office/drawing/2014/main" id="{E72F08DB-2827-43BB-BF55-92F1F8802DDD}"/>
                </a:ext>
              </a:extLst>
            </p:cNvPr>
            <p:cNvSpPr txBox="1"/>
            <p:nvPr/>
          </p:nvSpPr>
          <p:spPr>
            <a:xfrm>
              <a:off x="5290786" y="5501967"/>
              <a:ext cx="511550" cy="307777"/>
            </a:xfrm>
            <a:prstGeom prst="rect">
              <a:avLst/>
            </a:prstGeom>
            <a:noFill/>
          </p:spPr>
          <p:txBody>
            <a:bodyPr wrap="none" rtlCol="0">
              <a:spAutoFit/>
            </a:bodyPr>
            <a:lstStyle/>
            <a:p>
              <a:r>
                <a:rPr lang="en-US" sz="1400" b="1" dirty="0"/>
                <a:t>Italy</a:t>
              </a:r>
            </a:p>
          </p:txBody>
        </p:sp>
        <p:sp>
          <p:nvSpPr>
            <p:cNvPr id="10" name="TextBox 9">
              <a:extLst>
                <a:ext uri="{FF2B5EF4-FFF2-40B4-BE49-F238E27FC236}">
                  <a16:creationId xmlns:a16="http://schemas.microsoft.com/office/drawing/2014/main" id="{9148342A-AF4C-45D5-81CA-F705FAFB6B94}"/>
                </a:ext>
              </a:extLst>
            </p:cNvPr>
            <p:cNvSpPr txBox="1"/>
            <p:nvPr/>
          </p:nvSpPr>
          <p:spPr>
            <a:xfrm>
              <a:off x="6751917" y="5803607"/>
              <a:ext cx="595035" cy="261610"/>
            </a:xfrm>
            <a:prstGeom prst="rect">
              <a:avLst/>
            </a:prstGeom>
            <a:noFill/>
          </p:spPr>
          <p:txBody>
            <a:bodyPr wrap="none" rtlCol="0">
              <a:spAutoFit/>
            </a:bodyPr>
            <a:lstStyle/>
            <a:p>
              <a:r>
                <a:rPr lang="en-US" sz="1100" b="1" dirty="0"/>
                <a:t>Greece</a:t>
              </a:r>
            </a:p>
          </p:txBody>
        </p:sp>
        <p:sp>
          <p:nvSpPr>
            <p:cNvPr id="14" name="Oval 13">
              <a:extLst>
                <a:ext uri="{FF2B5EF4-FFF2-40B4-BE49-F238E27FC236}">
                  <a16:creationId xmlns:a16="http://schemas.microsoft.com/office/drawing/2014/main" id="{6C2ED0B5-72EF-4879-BE85-A89D545BF788}"/>
                </a:ext>
              </a:extLst>
            </p:cNvPr>
            <p:cNvSpPr/>
            <p:nvPr/>
          </p:nvSpPr>
          <p:spPr>
            <a:xfrm>
              <a:off x="2430462" y="4509585"/>
              <a:ext cx="1243513" cy="428625"/>
            </a:xfrm>
            <a:prstGeom prst="ellipse">
              <a:avLst/>
            </a:prstGeom>
            <a:ln>
              <a:solidFill>
                <a:schemeClr val="tx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Nutrition</a:t>
              </a:r>
            </a:p>
          </p:txBody>
        </p:sp>
        <p:sp>
          <p:nvSpPr>
            <p:cNvPr id="15" name="Oval 14">
              <a:extLst>
                <a:ext uri="{FF2B5EF4-FFF2-40B4-BE49-F238E27FC236}">
                  <a16:creationId xmlns:a16="http://schemas.microsoft.com/office/drawing/2014/main" id="{4EAAC8A8-E559-42B0-A6B1-03F38D7F09B8}"/>
                </a:ext>
              </a:extLst>
            </p:cNvPr>
            <p:cNvSpPr/>
            <p:nvPr/>
          </p:nvSpPr>
          <p:spPr>
            <a:xfrm>
              <a:off x="4448022" y="2965463"/>
              <a:ext cx="923925" cy="428625"/>
            </a:xfrm>
            <a:prstGeom prst="ellipse">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Nutrition</a:t>
              </a:r>
            </a:p>
          </p:txBody>
        </p:sp>
        <p:sp>
          <p:nvSpPr>
            <p:cNvPr id="16" name="Oval 15">
              <a:extLst>
                <a:ext uri="{FF2B5EF4-FFF2-40B4-BE49-F238E27FC236}">
                  <a16:creationId xmlns:a16="http://schemas.microsoft.com/office/drawing/2014/main" id="{AC893479-1F10-406A-8BB2-9D4A45AF2271}"/>
                </a:ext>
              </a:extLst>
            </p:cNvPr>
            <p:cNvSpPr/>
            <p:nvPr/>
          </p:nvSpPr>
          <p:spPr>
            <a:xfrm>
              <a:off x="7068234" y="4732560"/>
              <a:ext cx="923925" cy="428625"/>
            </a:xfrm>
            <a:prstGeom prst="ellipse">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Nutrition</a:t>
              </a:r>
            </a:p>
          </p:txBody>
        </p:sp>
        <p:cxnSp>
          <p:nvCxnSpPr>
            <p:cNvPr id="18" name="Straight Connector 17">
              <a:extLst>
                <a:ext uri="{FF2B5EF4-FFF2-40B4-BE49-F238E27FC236}">
                  <a16:creationId xmlns:a16="http://schemas.microsoft.com/office/drawing/2014/main" id="{99DB03E5-4CAD-4092-A3FE-8F3B15E7C779}"/>
                </a:ext>
              </a:extLst>
            </p:cNvPr>
            <p:cNvCxnSpPr>
              <a:cxnSpLocks/>
              <a:endCxn id="14" idx="4"/>
            </p:cNvCxnSpPr>
            <p:nvPr/>
          </p:nvCxnSpPr>
          <p:spPr>
            <a:xfrm flipH="1" flipV="1">
              <a:off x="3052219" y="4938210"/>
              <a:ext cx="302168" cy="3977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A18085A-AA01-401A-B9AC-FE23F27FD36F}"/>
                </a:ext>
              </a:extLst>
            </p:cNvPr>
            <p:cNvCxnSpPr>
              <a:cxnSpLocks/>
              <a:endCxn id="15" idx="4"/>
            </p:cNvCxnSpPr>
            <p:nvPr/>
          </p:nvCxnSpPr>
          <p:spPr>
            <a:xfrm flipV="1">
              <a:off x="4658114" y="3394088"/>
              <a:ext cx="251871" cy="36209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2D453FB-2A1A-4948-AEAA-7894F0125A77}"/>
                </a:ext>
              </a:extLst>
            </p:cNvPr>
            <p:cNvCxnSpPr>
              <a:cxnSpLocks/>
            </p:cNvCxnSpPr>
            <p:nvPr/>
          </p:nvCxnSpPr>
          <p:spPr>
            <a:xfrm flipV="1">
              <a:off x="7181850" y="5076826"/>
              <a:ext cx="165102" cy="1057274"/>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E77D5A70-F5E5-4FDF-AC89-442B68AAE887}"/>
                </a:ext>
              </a:extLst>
            </p:cNvPr>
            <p:cNvPicPr>
              <a:picLocks noChangeAspect="1"/>
            </p:cNvPicPr>
            <p:nvPr/>
          </p:nvPicPr>
          <p:blipFill rotWithShape="1">
            <a:blip r:embed="rId3"/>
            <a:srcRect l="7699" t="64286" b="3269"/>
            <a:stretch/>
          </p:blipFill>
          <p:spPr>
            <a:xfrm>
              <a:off x="1444082" y="4934214"/>
              <a:ext cx="986380" cy="348267"/>
            </a:xfrm>
            <a:prstGeom prst="rect">
              <a:avLst/>
            </a:prstGeom>
            <a:ln>
              <a:noFill/>
            </a:ln>
          </p:spPr>
        </p:pic>
        <p:pic>
          <p:nvPicPr>
            <p:cNvPr id="25" name="Picture 24">
              <a:extLst>
                <a:ext uri="{FF2B5EF4-FFF2-40B4-BE49-F238E27FC236}">
                  <a16:creationId xmlns:a16="http://schemas.microsoft.com/office/drawing/2014/main" id="{AA2F8439-32A3-42EA-B428-173CAE522E35}"/>
                </a:ext>
              </a:extLst>
            </p:cNvPr>
            <p:cNvPicPr>
              <a:picLocks noChangeAspect="1"/>
            </p:cNvPicPr>
            <p:nvPr/>
          </p:nvPicPr>
          <p:blipFill rotWithShape="1">
            <a:blip r:embed="rId3"/>
            <a:srcRect l="7699" t="64286" b="3269"/>
            <a:stretch/>
          </p:blipFill>
          <p:spPr>
            <a:xfrm>
              <a:off x="7624220" y="5319432"/>
              <a:ext cx="986380" cy="348267"/>
            </a:xfrm>
            <a:prstGeom prst="rect">
              <a:avLst/>
            </a:prstGeom>
            <a:ln>
              <a:noFill/>
            </a:ln>
          </p:spPr>
        </p:pic>
        <p:pic>
          <p:nvPicPr>
            <p:cNvPr id="26" name="Picture 25">
              <a:extLst>
                <a:ext uri="{FF2B5EF4-FFF2-40B4-BE49-F238E27FC236}">
                  <a16:creationId xmlns:a16="http://schemas.microsoft.com/office/drawing/2014/main" id="{03B35055-B1C8-49A7-879B-19BD87B26DB9}"/>
                </a:ext>
              </a:extLst>
            </p:cNvPr>
            <p:cNvPicPr>
              <a:picLocks noChangeAspect="1"/>
            </p:cNvPicPr>
            <p:nvPr/>
          </p:nvPicPr>
          <p:blipFill rotWithShape="1">
            <a:blip r:embed="rId3"/>
            <a:srcRect l="7699" t="64286" b="3269"/>
            <a:stretch/>
          </p:blipFill>
          <p:spPr>
            <a:xfrm>
              <a:off x="4038599" y="2657987"/>
              <a:ext cx="788507" cy="278403"/>
            </a:xfrm>
            <a:prstGeom prst="rect">
              <a:avLst/>
            </a:prstGeom>
            <a:ln>
              <a:noFill/>
            </a:ln>
          </p:spPr>
        </p:pic>
        <p:cxnSp>
          <p:nvCxnSpPr>
            <p:cNvPr id="28" name="Straight Connector 27">
              <a:extLst>
                <a:ext uri="{FF2B5EF4-FFF2-40B4-BE49-F238E27FC236}">
                  <a16:creationId xmlns:a16="http://schemas.microsoft.com/office/drawing/2014/main" id="{5782DFD4-B2CD-4BD0-A897-7D3CDE5518AC}"/>
                </a:ext>
              </a:extLst>
            </p:cNvPr>
            <p:cNvCxnSpPr>
              <a:stCxn id="24" idx="3"/>
            </p:cNvCxnSpPr>
            <p:nvPr/>
          </p:nvCxnSpPr>
          <p:spPr>
            <a:xfrm>
              <a:off x="2430462" y="5108348"/>
              <a:ext cx="923925" cy="3017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59863CF-35E3-4FF1-82BD-455EF3064F62}"/>
                </a:ext>
              </a:extLst>
            </p:cNvPr>
            <p:cNvCxnSpPr/>
            <p:nvPr/>
          </p:nvCxnSpPr>
          <p:spPr>
            <a:xfrm>
              <a:off x="4370323" y="2976569"/>
              <a:ext cx="201677" cy="8961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0E40FD81-099B-4677-AA65-DF7CD9BCDC05}"/>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Lst>
            </a:blip>
            <a:srcRect l="8852" t="39845" r="3248"/>
            <a:stretch/>
          </p:blipFill>
          <p:spPr>
            <a:xfrm>
              <a:off x="1495037" y="5561703"/>
              <a:ext cx="771370" cy="288257"/>
            </a:xfrm>
            <a:prstGeom prst="rect">
              <a:avLst/>
            </a:prstGeom>
            <a:ln>
              <a:solidFill>
                <a:schemeClr val="tx1"/>
              </a:solidFill>
            </a:ln>
          </p:spPr>
        </p:pic>
        <p:cxnSp>
          <p:nvCxnSpPr>
            <p:cNvPr id="36" name="Straight Connector 35">
              <a:extLst>
                <a:ext uri="{FF2B5EF4-FFF2-40B4-BE49-F238E27FC236}">
                  <a16:creationId xmlns:a16="http://schemas.microsoft.com/office/drawing/2014/main" id="{E99FF22C-3037-4B3A-995F-85501EE5616C}"/>
                </a:ext>
              </a:extLst>
            </p:cNvPr>
            <p:cNvCxnSpPr>
              <a:cxnSpLocks/>
              <a:stCxn id="34" idx="3"/>
            </p:cNvCxnSpPr>
            <p:nvPr/>
          </p:nvCxnSpPr>
          <p:spPr>
            <a:xfrm flipV="1">
              <a:off x="2266407" y="5615158"/>
              <a:ext cx="1022786" cy="906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B90DE0BF-BEC3-43FB-9165-9C35575C175F}"/>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Lst>
            </a:blip>
            <a:srcRect l="8852" t="39845" r="3248"/>
            <a:stretch/>
          </p:blipFill>
          <p:spPr>
            <a:xfrm>
              <a:off x="7773118" y="5853311"/>
              <a:ext cx="837482" cy="312963"/>
            </a:xfrm>
            <a:prstGeom prst="rect">
              <a:avLst/>
            </a:prstGeom>
          </p:spPr>
        </p:pic>
        <p:cxnSp>
          <p:nvCxnSpPr>
            <p:cNvPr id="44" name="Straight Connector 43">
              <a:extLst>
                <a:ext uri="{FF2B5EF4-FFF2-40B4-BE49-F238E27FC236}">
                  <a16:creationId xmlns:a16="http://schemas.microsoft.com/office/drawing/2014/main" id="{DC60E1CE-A223-4A59-8BA1-277DA28F3B6E}"/>
                </a:ext>
              </a:extLst>
            </p:cNvPr>
            <p:cNvCxnSpPr/>
            <p:nvPr/>
          </p:nvCxnSpPr>
          <p:spPr>
            <a:xfrm flipH="1">
              <a:off x="7264401" y="5605463"/>
              <a:ext cx="593724" cy="5286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7FBE393-5694-49B8-A8C3-939366666DE9}"/>
                </a:ext>
              </a:extLst>
            </p:cNvPr>
            <p:cNvCxnSpPr>
              <a:stCxn id="38" idx="1"/>
            </p:cNvCxnSpPr>
            <p:nvPr/>
          </p:nvCxnSpPr>
          <p:spPr>
            <a:xfrm flipH="1">
              <a:off x="7263173" y="6009793"/>
              <a:ext cx="509945" cy="15648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9058DB82-33CC-4BD1-A1E2-5B929D853B6E}"/>
                </a:ext>
              </a:extLst>
            </p:cNvPr>
            <p:cNvPicPr>
              <a:picLocks noChangeAspect="1"/>
            </p:cNvPicPr>
            <p:nvPr/>
          </p:nvPicPr>
          <p:blipFill rotWithShape="1">
            <a:blip r:embed="rId6">
              <a:clrChange>
                <a:clrFrom>
                  <a:srgbClr val="FFFFFF"/>
                </a:clrFrom>
                <a:clrTo>
                  <a:srgbClr val="FFFFFF">
                    <a:alpha val="0"/>
                  </a:srgbClr>
                </a:clrTo>
              </a:clrChange>
            </a:blip>
            <a:srcRect l="27065" t="7517" r="24714"/>
            <a:stretch/>
          </p:blipFill>
          <p:spPr>
            <a:xfrm>
              <a:off x="8105775" y="4688446"/>
              <a:ext cx="986381" cy="577783"/>
            </a:xfrm>
            <a:prstGeom prst="rect">
              <a:avLst/>
            </a:prstGeom>
          </p:spPr>
        </p:pic>
        <p:cxnSp>
          <p:nvCxnSpPr>
            <p:cNvPr id="51" name="Straight Connector 50">
              <a:extLst>
                <a:ext uri="{FF2B5EF4-FFF2-40B4-BE49-F238E27FC236}">
                  <a16:creationId xmlns:a16="http://schemas.microsoft.com/office/drawing/2014/main" id="{66A75795-F173-41DA-8A3E-2EC3C5D2DB85}"/>
                </a:ext>
              </a:extLst>
            </p:cNvPr>
            <p:cNvCxnSpPr>
              <a:stCxn id="49" idx="1"/>
            </p:cNvCxnSpPr>
            <p:nvPr/>
          </p:nvCxnSpPr>
          <p:spPr>
            <a:xfrm flipH="1">
              <a:off x="7263173" y="4977338"/>
              <a:ext cx="842602" cy="10878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53" name="Picture 52">
              <a:extLst>
                <a:ext uri="{FF2B5EF4-FFF2-40B4-BE49-F238E27FC236}">
                  <a16:creationId xmlns:a16="http://schemas.microsoft.com/office/drawing/2014/main" id="{CF713CC4-72A8-4492-8202-5E71529EF0B9}"/>
                </a:ext>
              </a:extLst>
            </p:cNvPr>
            <p:cNvPicPr>
              <a:picLocks noChangeAspect="1"/>
            </p:cNvPicPr>
            <p:nvPr/>
          </p:nvPicPr>
          <p:blipFill rotWithShape="1">
            <a:blip r:embed="rId7">
              <a:clrChange>
                <a:clrFrom>
                  <a:srgbClr val="00D5B7"/>
                </a:clrFrom>
                <a:clrTo>
                  <a:srgbClr val="00D5B7">
                    <a:alpha val="0"/>
                  </a:srgbClr>
                </a:clrTo>
              </a:clrChange>
              <a:grayscl/>
            </a:blip>
            <a:srcRect l="13210" t="54576" r="17413" b="3066"/>
            <a:stretch/>
          </p:blipFill>
          <p:spPr>
            <a:xfrm>
              <a:off x="1495037" y="5896919"/>
              <a:ext cx="967811" cy="490013"/>
            </a:xfrm>
            <a:prstGeom prst="rect">
              <a:avLst/>
            </a:prstGeom>
          </p:spPr>
        </p:pic>
        <p:cxnSp>
          <p:nvCxnSpPr>
            <p:cNvPr id="55" name="Straight Connector 54">
              <a:extLst>
                <a:ext uri="{FF2B5EF4-FFF2-40B4-BE49-F238E27FC236}">
                  <a16:creationId xmlns:a16="http://schemas.microsoft.com/office/drawing/2014/main" id="{8D430969-35DD-4163-B376-EFF98281FC11}"/>
                </a:ext>
              </a:extLst>
            </p:cNvPr>
            <p:cNvCxnSpPr/>
            <p:nvPr/>
          </p:nvCxnSpPr>
          <p:spPr>
            <a:xfrm flipV="1">
              <a:off x="2430462" y="5666736"/>
              <a:ext cx="827920" cy="52430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56" name="Picture 55">
              <a:extLst>
                <a:ext uri="{FF2B5EF4-FFF2-40B4-BE49-F238E27FC236}">
                  <a16:creationId xmlns:a16="http://schemas.microsoft.com/office/drawing/2014/main" id="{311D6E81-2B32-4858-9287-889D2C45DC41}"/>
                </a:ext>
              </a:extLst>
            </p:cNvPr>
            <p:cNvPicPr>
              <a:picLocks noChangeAspect="1"/>
            </p:cNvPicPr>
            <p:nvPr/>
          </p:nvPicPr>
          <p:blipFill rotWithShape="1">
            <a:blip r:embed="rId7">
              <a:clrChange>
                <a:clrFrom>
                  <a:srgbClr val="00D5B7"/>
                </a:clrFrom>
                <a:clrTo>
                  <a:srgbClr val="00D5B7">
                    <a:alpha val="0"/>
                  </a:srgbClr>
                </a:clrTo>
              </a:clrChange>
              <a:grayscl/>
            </a:blip>
            <a:srcRect l="13210" t="54576" r="17413" b="3066"/>
            <a:stretch/>
          </p:blipFill>
          <p:spPr>
            <a:xfrm>
              <a:off x="8610601" y="5335934"/>
              <a:ext cx="837482" cy="424026"/>
            </a:xfrm>
            <a:prstGeom prst="rect">
              <a:avLst/>
            </a:prstGeom>
          </p:spPr>
        </p:pic>
        <p:pic>
          <p:nvPicPr>
            <p:cNvPr id="57" name="Picture 56">
              <a:extLst>
                <a:ext uri="{FF2B5EF4-FFF2-40B4-BE49-F238E27FC236}">
                  <a16:creationId xmlns:a16="http://schemas.microsoft.com/office/drawing/2014/main" id="{BDC93DF4-55BF-4DD6-8AF1-1C70E7CE29B2}"/>
                </a:ext>
              </a:extLst>
            </p:cNvPr>
            <p:cNvPicPr>
              <a:picLocks noChangeAspect="1"/>
            </p:cNvPicPr>
            <p:nvPr/>
          </p:nvPicPr>
          <p:blipFill rotWithShape="1">
            <a:blip r:embed="rId7">
              <a:clrChange>
                <a:clrFrom>
                  <a:srgbClr val="00D5B7"/>
                </a:clrFrom>
                <a:clrTo>
                  <a:srgbClr val="00D5B7">
                    <a:alpha val="0"/>
                  </a:srgbClr>
                </a:clrTo>
              </a:clrChange>
              <a:duotone>
                <a:prstClr val="black"/>
                <a:srgbClr val="D9C3A5">
                  <a:tint val="50000"/>
                  <a:satMod val="180000"/>
                </a:srgbClr>
              </a:duotone>
            </a:blip>
            <a:srcRect l="13210" t="54576" r="17413" b="3066"/>
            <a:stretch/>
          </p:blipFill>
          <p:spPr>
            <a:xfrm>
              <a:off x="5050054" y="3496119"/>
              <a:ext cx="923925" cy="467794"/>
            </a:xfrm>
            <a:prstGeom prst="rect">
              <a:avLst/>
            </a:prstGeom>
          </p:spPr>
        </p:pic>
        <p:cxnSp>
          <p:nvCxnSpPr>
            <p:cNvPr id="59" name="Straight Connector 58">
              <a:extLst>
                <a:ext uri="{FF2B5EF4-FFF2-40B4-BE49-F238E27FC236}">
                  <a16:creationId xmlns:a16="http://schemas.microsoft.com/office/drawing/2014/main" id="{9AC82719-9021-4DF1-972F-16AB3B8726D9}"/>
                </a:ext>
              </a:extLst>
            </p:cNvPr>
            <p:cNvCxnSpPr>
              <a:cxnSpLocks/>
              <a:stCxn id="56" idx="1"/>
            </p:cNvCxnSpPr>
            <p:nvPr/>
          </p:nvCxnSpPr>
          <p:spPr>
            <a:xfrm flipH="1">
              <a:off x="7346953" y="5547947"/>
              <a:ext cx="1263648" cy="5172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26FE434-0A41-4B8C-8EC8-6E95E70BDA6A}"/>
                </a:ext>
              </a:extLst>
            </p:cNvPr>
            <p:cNvCxnSpPr>
              <a:cxnSpLocks/>
            </p:cNvCxnSpPr>
            <p:nvPr/>
          </p:nvCxnSpPr>
          <p:spPr>
            <a:xfrm flipH="1">
              <a:off x="4720547" y="3713910"/>
              <a:ext cx="378874" cy="1326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0" name="Picture 39">
            <a:extLst>
              <a:ext uri="{FF2B5EF4-FFF2-40B4-BE49-F238E27FC236}">
                <a16:creationId xmlns:a16="http://schemas.microsoft.com/office/drawing/2014/main" id="{CADD0814-50B2-4798-9688-CCD3C7A7A33D}"/>
              </a:ext>
            </a:extLst>
          </p:cNvPr>
          <p:cNvPicPr>
            <a:picLocks noChangeAspect="1"/>
          </p:cNvPicPr>
          <p:nvPr/>
        </p:nvPicPr>
        <p:blipFill rotWithShape="1">
          <a:blip r:embed="rId3"/>
          <a:srcRect l="7699" t="64286" b="3269"/>
          <a:stretch/>
        </p:blipFill>
        <p:spPr>
          <a:xfrm>
            <a:off x="5690791" y="4285226"/>
            <a:ext cx="986380" cy="348267"/>
          </a:xfrm>
          <a:prstGeom prst="rect">
            <a:avLst/>
          </a:prstGeom>
          <a:ln>
            <a:noFill/>
          </a:ln>
        </p:spPr>
      </p:pic>
      <p:pic>
        <p:nvPicPr>
          <p:cNvPr id="42" name="Picture 41">
            <a:extLst>
              <a:ext uri="{FF2B5EF4-FFF2-40B4-BE49-F238E27FC236}">
                <a16:creationId xmlns:a16="http://schemas.microsoft.com/office/drawing/2014/main" id="{509277A8-FE05-46DF-AC4A-12E93490C76A}"/>
              </a:ext>
            </a:extLst>
          </p:cNvPr>
          <p:cNvPicPr>
            <a:picLocks noChangeAspect="1"/>
          </p:cNvPicPr>
          <p:nvPr/>
        </p:nvPicPr>
        <p:blipFill rotWithShape="1">
          <a:blip r:embed="rId4">
            <a:grayscl/>
            <a:extLst>
              <a:ext uri="{BEBA8EAE-BF5A-486C-A8C5-ECC9F3942E4B}">
                <a14:imgProps xmlns:a14="http://schemas.microsoft.com/office/drawing/2010/main">
                  <a14:imgLayer r:embed="rId5">
                    <a14:imgEffect>
                      <a14:saturation sat="0"/>
                    </a14:imgEffect>
                  </a14:imgLayer>
                </a14:imgProps>
              </a:ext>
            </a:extLst>
          </a:blip>
          <a:srcRect l="8852" t="39845" r="3248"/>
          <a:stretch/>
        </p:blipFill>
        <p:spPr>
          <a:xfrm>
            <a:off x="5858237" y="4772161"/>
            <a:ext cx="771370" cy="288257"/>
          </a:xfrm>
          <a:prstGeom prst="rect">
            <a:avLst/>
          </a:prstGeom>
          <a:ln>
            <a:solidFill>
              <a:schemeClr val="tx1"/>
            </a:solidFill>
          </a:ln>
        </p:spPr>
      </p:pic>
      <p:pic>
        <p:nvPicPr>
          <p:cNvPr id="43" name="Picture 42">
            <a:extLst>
              <a:ext uri="{FF2B5EF4-FFF2-40B4-BE49-F238E27FC236}">
                <a16:creationId xmlns:a16="http://schemas.microsoft.com/office/drawing/2014/main" id="{85636251-7768-424E-A2FD-C7E913014B4B}"/>
              </a:ext>
            </a:extLst>
          </p:cNvPr>
          <p:cNvPicPr>
            <a:picLocks noChangeAspect="1"/>
          </p:cNvPicPr>
          <p:nvPr/>
        </p:nvPicPr>
        <p:blipFill rotWithShape="1">
          <a:blip r:embed="rId7">
            <a:clrChange>
              <a:clrFrom>
                <a:srgbClr val="00D5B7"/>
              </a:clrFrom>
              <a:clrTo>
                <a:srgbClr val="00D5B7">
                  <a:alpha val="0"/>
                </a:srgbClr>
              </a:clrTo>
            </a:clrChange>
            <a:duotone>
              <a:prstClr val="black"/>
              <a:schemeClr val="tx2">
                <a:tint val="45000"/>
                <a:satMod val="400000"/>
              </a:schemeClr>
            </a:duotone>
          </a:blip>
          <a:srcRect l="13210" t="54576" r="17413" b="3066"/>
          <a:stretch/>
        </p:blipFill>
        <p:spPr>
          <a:xfrm>
            <a:off x="4658114" y="4322209"/>
            <a:ext cx="798838" cy="404460"/>
          </a:xfrm>
          <a:prstGeom prst="rect">
            <a:avLst/>
          </a:prstGeom>
        </p:spPr>
      </p:pic>
      <p:cxnSp>
        <p:nvCxnSpPr>
          <p:cNvPr id="13" name="Straight Connector 12">
            <a:extLst>
              <a:ext uri="{FF2B5EF4-FFF2-40B4-BE49-F238E27FC236}">
                <a16:creationId xmlns:a16="http://schemas.microsoft.com/office/drawing/2014/main" id="{6114DF9B-DE52-4DAB-B290-66D03989A6BB}"/>
              </a:ext>
            </a:extLst>
          </p:cNvPr>
          <p:cNvCxnSpPr/>
          <p:nvPr/>
        </p:nvCxnSpPr>
        <p:spPr>
          <a:xfrm>
            <a:off x="5172733" y="4712437"/>
            <a:ext cx="126472" cy="3338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471B95B-852E-4A55-9B55-16AE3B7DC49D}"/>
              </a:ext>
            </a:extLst>
          </p:cNvPr>
          <p:cNvCxnSpPr/>
          <p:nvPr/>
        </p:nvCxnSpPr>
        <p:spPr>
          <a:xfrm flipH="1">
            <a:off x="5353411" y="4633493"/>
            <a:ext cx="400929" cy="453697"/>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15AD181-9CD8-4CD7-AFCB-4B09249D9541}"/>
              </a:ext>
            </a:extLst>
          </p:cNvPr>
          <p:cNvCxnSpPr>
            <a:stCxn id="42" idx="1"/>
          </p:cNvCxnSpPr>
          <p:nvPr/>
        </p:nvCxnSpPr>
        <p:spPr>
          <a:xfrm flipH="1">
            <a:off x="5540853" y="4916290"/>
            <a:ext cx="317384" cy="272298"/>
          </a:xfrm>
          <a:prstGeom prst="line">
            <a:avLst/>
          </a:prstGeom>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5426D23A-E416-4DF2-87AE-69361C677221}"/>
              </a:ext>
            </a:extLst>
          </p:cNvPr>
          <p:cNvPicPr>
            <a:picLocks noChangeAspect="1"/>
          </p:cNvPicPr>
          <p:nvPr/>
        </p:nvPicPr>
        <p:blipFill rotWithShape="1">
          <a:blip r:embed="rId8">
            <a:extLst>
              <a:ext uri="{BEBA8EAE-BF5A-486C-A8C5-ECC9F3942E4B}">
                <a14:imgProps xmlns:a14="http://schemas.microsoft.com/office/drawing/2010/main">
                  <a14:imgLayer r:embed="rId9">
                    <a14:imgEffect>
                      <a14:saturation sat="200000"/>
                    </a14:imgEffect>
                  </a14:imgLayer>
                </a14:imgProps>
              </a:ext>
            </a:extLst>
          </a:blip>
          <a:srcRect l="7699" t="64286" b="3269"/>
          <a:stretch/>
        </p:blipFill>
        <p:spPr>
          <a:xfrm>
            <a:off x="2058659" y="2705932"/>
            <a:ext cx="986380" cy="348267"/>
          </a:xfrm>
          <a:prstGeom prst="rect">
            <a:avLst/>
          </a:prstGeom>
          <a:ln>
            <a:noFill/>
          </a:ln>
        </p:spPr>
      </p:pic>
      <p:pic>
        <p:nvPicPr>
          <p:cNvPr id="50" name="Picture 49">
            <a:extLst>
              <a:ext uri="{FF2B5EF4-FFF2-40B4-BE49-F238E27FC236}">
                <a16:creationId xmlns:a16="http://schemas.microsoft.com/office/drawing/2014/main" id="{CDC4FE58-A40D-42F3-A73A-58483D2A8232}"/>
              </a:ext>
            </a:extLst>
          </p:cNvPr>
          <p:cNvPicPr>
            <a:picLocks noChangeAspect="1"/>
          </p:cNvPicPr>
          <p:nvPr/>
        </p:nvPicPr>
        <p:blipFill rotWithShape="1">
          <a:blip r:embed="rId7">
            <a:clrChange>
              <a:clrFrom>
                <a:srgbClr val="00D5B7"/>
              </a:clrFrom>
              <a:clrTo>
                <a:srgbClr val="00D5B7">
                  <a:alpha val="0"/>
                </a:srgbClr>
              </a:clrTo>
            </a:clrChange>
            <a:grayscl/>
          </a:blip>
          <a:srcRect l="13210" t="54576" r="17413" b="3066"/>
          <a:stretch/>
        </p:blipFill>
        <p:spPr>
          <a:xfrm>
            <a:off x="1437062" y="3075593"/>
            <a:ext cx="967811" cy="490013"/>
          </a:xfrm>
          <a:prstGeom prst="rect">
            <a:avLst/>
          </a:prstGeom>
        </p:spPr>
      </p:pic>
      <p:sp>
        <p:nvSpPr>
          <p:cNvPr id="54" name="Oval 53">
            <a:extLst>
              <a:ext uri="{FF2B5EF4-FFF2-40B4-BE49-F238E27FC236}">
                <a16:creationId xmlns:a16="http://schemas.microsoft.com/office/drawing/2014/main" id="{37CBE0CB-C0E3-4AB6-8FC8-7976AF8C62EE}"/>
              </a:ext>
            </a:extLst>
          </p:cNvPr>
          <p:cNvSpPr/>
          <p:nvPr/>
        </p:nvSpPr>
        <p:spPr>
          <a:xfrm>
            <a:off x="1841091" y="3612565"/>
            <a:ext cx="1243513" cy="428625"/>
          </a:xfrm>
          <a:prstGeom prst="ellipse">
            <a:avLst/>
          </a:prstGeom>
          <a:ln>
            <a:solidFill>
              <a:schemeClr val="tx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Nutrition</a:t>
            </a:r>
          </a:p>
        </p:txBody>
      </p:sp>
      <p:cxnSp>
        <p:nvCxnSpPr>
          <p:cNvPr id="31" name="Straight Connector 30">
            <a:extLst>
              <a:ext uri="{FF2B5EF4-FFF2-40B4-BE49-F238E27FC236}">
                <a16:creationId xmlns:a16="http://schemas.microsoft.com/office/drawing/2014/main" id="{2BBFDF98-B0C7-483F-AE38-A830D6202844}"/>
              </a:ext>
            </a:extLst>
          </p:cNvPr>
          <p:cNvCxnSpPr/>
          <p:nvPr/>
        </p:nvCxnSpPr>
        <p:spPr>
          <a:xfrm>
            <a:off x="2844422" y="3149193"/>
            <a:ext cx="509965" cy="21431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9ADCF9B-2F39-40D3-96D2-A8BE0BEB85D5}"/>
              </a:ext>
            </a:extLst>
          </p:cNvPr>
          <p:cNvCxnSpPr/>
          <p:nvPr/>
        </p:nvCxnSpPr>
        <p:spPr>
          <a:xfrm>
            <a:off x="2594106" y="3363506"/>
            <a:ext cx="823333" cy="10493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F81B414-5EFE-4CA4-B229-2B43F292BC11}"/>
              </a:ext>
            </a:extLst>
          </p:cNvPr>
          <p:cNvCxnSpPr>
            <a:cxnSpLocks/>
          </p:cNvCxnSpPr>
          <p:nvPr/>
        </p:nvCxnSpPr>
        <p:spPr>
          <a:xfrm flipV="1">
            <a:off x="3005772" y="3498676"/>
            <a:ext cx="310025" cy="20601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3B01B369-E779-498F-8C92-1BB2FD1DC187}"/>
              </a:ext>
            </a:extLst>
          </p:cNvPr>
          <p:cNvSpPr txBox="1"/>
          <p:nvPr/>
        </p:nvSpPr>
        <p:spPr>
          <a:xfrm>
            <a:off x="2934160" y="2907452"/>
            <a:ext cx="710066" cy="307777"/>
          </a:xfrm>
          <a:prstGeom prst="rect">
            <a:avLst/>
          </a:prstGeom>
          <a:noFill/>
        </p:spPr>
        <p:txBody>
          <a:bodyPr wrap="none" rtlCol="0">
            <a:spAutoFit/>
          </a:bodyPr>
          <a:lstStyle/>
          <a:p>
            <a:r>
              <a:rPr lang="en-US" sz="1400" b="1" dirty="0"/>
              <a:t>Ireland</a:t>
            </a:r>
          </a:p>
        </p:txBody>
      </p:sp>
      <p:sp>
        <p:nvSpPr>
          <p:cNvPr id="58" name="TextBox 57">
            <a:extLst>
              <a:ext uri="{FF2B5EF4-FFF2-40B4-BE49-F238E27FC236}">
                <a16:creationId xmlns:a16="http://schemas.microsoft.com/office/drawing/2014/main" id="{FA021FD5-C988-49C8-9248-C28FDCECA77C}"/>
              </a:ext>
            </a:extLst>
          </p:cNvPr>
          <p:cNvSpPr txBox="1"/>
          <p:nvPr/>
        </p:nvSpPr>
        <p:spPr>
          <a:xfrm>
            <a:off x="7304072" y="6059184"/>
            <a:ext cx="705258" cy="307777"/>
          </a:xfrm>
          <a:prstGeom prst="rect">
            <a:avLst/>
          </a:prstGeom>
          <a:noFill/>
        </p:spPr>
        <p:txBody>
          <a:bodyPr wrap="none" rtlCol="0">
            <a:spAutoFit/>
          </a:bodyPr>
          <a:lstStyle/>
          <a:p>
            <a:r>
              <a:rPr lang="en-US" sz="1400" b="1" dirty="0"/>
              <a:t>Greece</a:t>
            </a:r>
          </a:p>
        </p:txBody>
      </p:sp>
      <p:sp>
        <p:nvSpPr>
          <p:cNvPr id="12" name="TextBox 11">
            <a:extLst>
              <a:ext uri="{FF2B5EF4-FFF2-40B4-BE49-F238E27FC236}">
                <a16:creationId xmlns:a16="http://schemas.microsoft.com/office/drawing/2014/main" id="{30C83F77-1206-48C0-A234-14C45D962BDA}"/>
              </a:ext>
            </a:extLst>
          </p:cNvPr>
          <p:cNvSpPr txBox="1"/>
          <p:nvPr/>
        </p:nvSpPr>
        <p:spPr>
          <a:xfrm>
            <a:off x="4837511" y="5022362"/>
            <a:ext cx="1020726" cy="461665"/>
          </a:xfrm>
          <a:prstGeom prst="rect">
            <a:avLst/>
          </a:prstGeom>
          <a:noFill/>
        </p:spPr>
        <p:txBody>
          <a:bodyPr wrap="square" rtlCol="0">
            <a:spAutoFit/>
          </a:bodyPr>
          <a:lstStyle/>
          <a:p>
            <a:r>
              <a:rPr lang="en-US" sz="1200" b="1" i="1" dirty="0"/>
              <a:t>Cancer Care</a:t>
            </a:r>
          </a:p>
          <a:p>
            <a:r>
              <a:rPr lang="en-US" sz="1200" b="1" i="1" dirty="0"/>
              <a:t>At-home</a:t>
            </a:r>
          </a:p>
        </p:txBody>
      </p:sp>
      <p:sp>
        <p:nvSpPr>
          <p:cNvPr id="21" name="TextBox 20">
            <a:extLst>
              <a:ext uri="{FF2B5EF4-FFF2-40B4-BE49-F238E27FC236}">
                <a16:creationId xmlns:a16="http://schemas.microsoft.com/office/drawing/2014/main" id="{A55294A9-C2D9-4B71-8CE7-32B8213953FE}"/>
              </a:ext>
            </a:extLst>
          </p:cNvPr>
          <p:cNvSpPr txBox="1"/>
          <p:nvPr/>
        </p:nvSpPr>
        <p:spPr>
          <a:xfrm>
            <a:off x="1066253" y="2530979"/>
            <a:ext cx="988989" cy="523220"/>
          </a:xfrm>
          <a:prstGeom prst="rect">
            <a:avLst/>
          </a:prstGeom>
          <a:noFill/>
        </p:spPr>
        <p:txBody>
          <a:bodyPr wrap="none" rtlCol="0">
            <a:spAutoFit/>
          </a:bodyPr>
          <a:lstStyle/>
          <a:p>
            <a:r>
              <a:rPr lang="en-US" sz="1400" b="1" dirty="0"/>
              <a:t>All Ireland </a:t>
            </a:r>
          </a:p>
          <a:p>
            <a:r>
              <a:rPr lang="en-US" sz="1400" b="1" dirty="0"/>
              <a:t>Palliative</a:t>
            </a:r>
          </a:p>
        </p:txBody>
      </p:sp>
    </p:spTree>
    <p:extLst>
      <p:ext uri="{BB962C8B-B14F-4D97-AF65-F5344CB8AC3E}">
        <p14:creationId xmlns:p14="http://schemas.microsoft.com/office/powerpoint/2010/main" val="35588172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EA063-75D2-4AD2-A8D1-322CDFB54F5D}"/>
              </a:ext>
            </a:extLst>
          </p:cNvPr>
          <p:cNvSpPr>
            <a:spLocks noGrp="1"/>
          </p:cNvSpPr>
          <p:nvPr>
            <p:ph type="title"/>
          </p:nvPr>
        </p:nvSpPr>
        <p:spPr>
          <a:xfrm>
            <a:off x="0" y="0"/>
            <a:ext cx="12192000" cy="696759"/>
          </a:xfrm>
          <a:solidFill>
            <a:schemeClr val="accent1">
              <a:lumMod val="20000"/>
              <a:lumOff val="80000"/>
            </a:schemeClr>
          </a:solidFill>
        </p:spPr>
        <p:txBody>
          <a:bodyPr>
            <a:normAutofit/>
          </a:bodyPr>
          <a:lstStyle/>
          <a:p>
            <a:r>
              <a:rPr lang="en-US" sz="3600" b="1" dirty="0"/>
              <a:t>Pilot Site Size, Value Based Care Services &amp; Digital Platform Needs</a:t>
            </a:r>
          </a:p>
        </p:txBody>
      </p:sp>
      <p:sp>
        <p:nvSpPr>
          <p:cNvPr id="3" name="Footer Placeholder 2">
            <a:extLst>
              <a:ext uri="{FF2B5EF4-FFF2-40B4-BE49-F238E27FC236}">
                <a16:creationId xmlns:a16="http://schemas.microsoft.com/office/drawing/2014/main" id="{2DF9ED9A-08C9-45E5-96D7-A07881C1422D}"/>
              </a:ext>
            </a:extLst>
          </p:cNvPr>
          <p:cNvSpPr>
            <a:spLocks noGrp="1"/>
          </p:cNvSpPr>
          <p:nvPr>
            <p:ph type="ftr" sz="quarter" idx="11"/>
          </p:nvPr>
        </p:nvSpPr>
        <p:spPr/>
        <p:txBody>
          <a:bodyPr/>
          <a:lstStyle/>
          <a:p>
            <a:r>
              <a:rPr lang="en-US" dirty="0"/>
              <a:t>All rights reserved.  Cannot distribute.  Confidential</a:t>
            </a:r>
          </a:p>
        </p:txBody>
      </p:sp>
      <p:sp>
        <p:nvSpPr>
          <p:cNvPr id="4" name="Slide Number Placeholder 3">
            <a:extLst>
              <a:ext uri="{FF2B5EF4-FFF2-40B4-BE49-F238E27FC236}">
                <a16:creationId xmlns:a16="http://schemas.microsoft.com/office/drawing/2014/main" id="{1B8DE70B-CA3A-498B-81C2-80A1DD136097}"/>
              </a:ext>
            </a:extLst>
          </p:cNvPr>
          <p:cNvSpPr>
            <a:spLocks noGrp="1"/>
          </p:cNvSpPr>
          <p:nvPr>
            <p:ph type="sldNum" sz="quarter" idx="12"/>
          </p:nvPr>
        </p:nvSpPr>
        <p:spPr/>
        <p:txBody>
          <a:bodyPr/>
          <a:lstStyle/>
          <a:p>
            <a:fld id="{17D3C0D7-CDC6-4E3D-ADED-72DD6C8BCDB7}" type="slidenum">
              <a:rPr lang="en-US" smtClean="0"/>
              <a:t>12</a:t>
            </a:fld>
            <a:endParaRPr lang="en-US" dirty="0"/>
          </a:p>
        </p:txBody>
      </p:sp>
      <p:graphicFrame>
        <p:nvGraphicFramePr>
          <p:cNvPr id="10" name="Table 9">
            <a:extLst>
              <a:ext uri="{FF2B5EF4-FFF2-40B4-BE49-F238E27FC236}">
                <a16:creationId xmlns:a16="http://schemas.microsoft.com/office/drawing/2014/main" id="{557C79D2-0B71-481B-B55C-78D547216E6E}"/>
              </a:ext>
            </a:extLst>
          </p:cNvPr>
          <p:cNvGraphicFramePr>
            <a:graphicFrameLocks noGrp="1"/>
          </p:cNvGraphicFramePr>
          <p:nvPr>
            <p:extLst>
              <p:ext uri="{D42A27DB-BD31-4B8C-83A1-F6EECF244321}">
                <p14:modId xmlns:p14="http://schemas.microsoft.com/office/powerpoint/2010/main" val="1618337200"/>
              </p:ext>
            </p:extLst>
          </p:nvPr>
        </p:nvGraphicFramePr>
        <p:xfrm>
          <a:off x="137653" y="1366684"/>
          <a:ext cx="11975689" cy="5110801"/>
        </p:xfrm>
        <a:graphic>
          <a:graphicData uri="http://schemas.openxmlformats.org/drawingml/2006/table">
            <a:tbl>
              <a:tblPr/>
              <a:tblGrid>
                <a:gridCol w="914970">
                  <a:extLst>
                    <a:ext uri="{9D8B030D-6E8A-4147-A177-3AD203B41FA5}">
                      <a16:colId xmlns:a16="http://schemas.microsoft.com/office/drawing/2014/main" val="2770478412"/>
                    </a:ext>
                  </a:extLst>
                </a:gridCol>
                <a:gridCol w="1181095">
                  <a:extLst>
                    <a:ext uri="{9D8B030D-6E8A-4147-A177-3AD203B41FA5}">
                      <a16:colId xmlns:a16="http://schemas.microsoft.com/office/drawing/2014/main" val="2273626710"/>
                    </a:ext>
                  </a:extLst>
                </a:gridCol>
                <a:gridCol w="700868">
                  <a:extLst>
                    <a:ext uri="{9D8B030D-6E8A-4147-A177-3AD203B41FA5}">
                      <a16:colId xmlns:a16="http://schemas.microsoft.com/office/drawing/2014/main" val="2803061749"/>
                    </a:ext>
                  </a:extLst>
                </a:gridCol>
                <a:gridCol w="372724">
                  <a:extLst>
                    <a:ext uri="{9D8B030D-6E8A-4147-A177-3AD203B41FA5}">
                      <a16:colId xmlns:a16="http://schemas.microsoft.com/office/drawing/2014/main" val="3425867011"/>
                    </a:ext>
                  </a:extLst>
                </a:gridCol>
                <a:gridCol w="396207">
                  <a:extLst>
                    <a:ext uri="{9D8B030D-6E8A-4147-A177-3AD203B41FA5}">
                      <a16:colId xmlns:a16="http://schemas.microsoft.com/office/drawing/2014/main" val="418081698"/>
                    </a:ext>
                  </a:extLst>
                </a:gridCol>
                <a:gridCol w="472892">
                  <a:extLst>
                    <a:ext uri="{9D8B030D-6E8A-4147-A177-3AD203B41FA5}">
                      <a16:colId xmlns:a16="http://schemas.microsoft.com/office/drawing/2014/main" val="1551104302"/>
                    </a:ext>
                  </a:extLst>
                </a:gridCol>
                <a:gridCol w="498455">
                  <a:extLst>
                    <a:ext uri="{9D8B030D-6E8A-4147-A177-3AD203B41FA5}">
                      <a16:colId xmlns:a16="http://schemas.microsoft.com/office/drawing/2014/main" val="516968303"/>
                    </a:ext>
                  </a:extLst>
                </a:gridCol>
                <a:gridCol w="460113">
                  <a:extLst>
                    <a:ext uri="{9D8B030D-6E8A-4147-A177-3AD203B41FA5}">
                      <a16:colId xmlns:a16="http://schemas.microsoft.com/office/drawing/2014/main" val="924074575"/>
                    </a:ext>
                  </a:extLst>
                </a:gridCol>
                <a:gridCol w="434551">
                  <a:extLst>
                    <a:ext uri="{9D8B030D-6E8A-4147-A177-3AD203B41FA5}">
                      <a16:colId xmlns:a16="http://schemas.microsoft.com/office/drawing/2014/main" val="3979373301"/>
                    </a:ext>
                  </a:extLst>
                </a:gridCol>
                <a:gridCol w="434551">
                  <a:extLst>
                    <a:ext uri="{9D8B030D-6E8A-4147-A177-3AD203B41FA5}">
                      <a16:colId xmlns:a16="http://schemas.microsoft.com/office/drawing/2014/main" val="4029039933"/>
                    </a:ext>
                  </a:extLst>
                </a:gridCol>
                <a:gridCol w="536796">
                  <a:extLst>
                    <a:ext uri="{9D8B030D-6E8A-4147-A177-3AD203B41FA5}">
                      <a16:colId xmlns:a16="http://schemas.microsoft.com/office/drawing/2014/main" val="3302448184"/>
                    </a:ext>
                  </a:extLst>
                </a:gridCol>
                <a:gridCol w="421769">
                  <a:extLst>
                    <a:ext uri="{9D8B030D-6E8A-4147-A177-3AD203B41FA5}">
                      <a16:colId xmlns:a16="http://schemas.microsoft.com/office/drawing/2014/main" val="47796764"/>
                    </a:ext>
                  </a:extLst>
                </a:gridCol>
                <a:gridCol w="600702">
                  <a:extLst>
                    <a:ext uri="{9D8B030D-6E8A-4147-A177-3AD203B41FA5}">
                      <a16:colId xmlns:a16="http://schemas.microsoft.com/office/drawing/2014/main" val="1776001371"/>
                    </a:ext>
                  </a:extLst>
                </a:gridCol>
                <a:gridCol w="472892">
                  <a:extLst>
                    <a:ext uri="{9D8B030D-6E8A-4147-A177-3AD203B41FA5}">
                      <a16:colId xmlns:a16="http://schemas.microsoft.com/office/drawing/2014/main" val="3049187367"/>
                    </a:ext>
                  </a:extLst>
                </a:gridCol>
                <a:gridCol w="613482">
                  <a:extLst>
                    <a:ext uri="{9D8B030D-6E8A-4147-A177-3AD203B41FA5}">
                      <a16:colId xmlns:a16="http://schemas.microsoft.com/office/drawing/2014/main" val="2322987688"/>
                    </a:ext>
                  </a:extLst>
                </a:gridCol>
                <a:gridCol w="524017">
                  <a:extLst>
                    <a:ext uri="{9D8B030D-6E8A-4147-A177-3AD203B41FA5}">
                      <a16:colId xmlns:a16="http://schemas.microsoft.com/office/drawing/2014/main" val="496990837"/>
                    </a:ext>
                  </a:extLst>
                </a:gridCol>
                <a:gridCol w="600702">
                  <a:extLst>
                    <a:ext uri="{9D8B030D-6E8A-4147-A177-3AD203B41FA5}">
                      <a16:colId xmlns:a16="http://schemas.microsoft.com/office/drawing/2014/main" val="2015707375"/>
                    </a:ext>
                  </a:extLst>
                </a:gridCol>
                <a:gridCol w="651825">
                  <a:extLst>
                    <a:ext uri="{9D8B030D-6E8A-4147-A177-3AD203B41FA5}">
                      <a16:colId xmlns:a16="http://schemas.microsoft.com/office/drawing/2014/main" val="689319244"/>
                    </a:ext>
                  </a:extLst>
                </a:gridCol>
                <a:gridCol w="511236">
                  <a:extLst>
                    <a:ext uri="{9D8B030D-6E8A-4147-A177-3AD203B41FA5}">
                      <a16:colId xmlns:a16="http://schemas.microsoft.com/office/drawing/2014/main" val="2784312065"/>
                    </a:ext>
                  </a:extLst>
                </a:gridCol>
                <a:gridCol w="575140">
                  <a:extLst>
                    <a:ext uri="{9D8B030D-6E8A-4147-A177-3AD203B41FA5}">
                      <a16:colId xmlns:a16="http://schemas.microsoft.com/office/drawing/2014/main" val="3095367380"/>
                    </a:ext>
                  </a:extLst>
                </a:gridCol>
                <a:gridCol w="600702">
                  <a:extLst>
                    <a:ext uri="{9D8B030D-6E8A-4147-A177-3AD203B41FA5}">
                      <a16:colId xmlns:a16="http://schemas.microsoft.com/office/drawing/2014/main" val="4132404499"/>
                    </a:ext>
                  </a:extLst>
                </a:gridCol>
              </a:tblGrid>
              <a:tr h="392847">
                <a:tc gridSpan="21">
                  <a:txBody>
                    <a:bodyPr/>
                    <a:lstStyle/>
                    <a:p>
                      <a:pPr algn="ctr" fontAlgn="b"/>
                      <a:r>
                        <a:rPr lang="en-US" sz="2800" b="1" i="0" u="none" strike="noStrike" dirty="0">
                          <a:solidFill>
                            <a:srgbClr val="000000"/>
                          </a:solidFill>
                          <a:effectLst/>
                          <a:latin typeface="Calibri" panose="020F0502020204030204" pitchFamily="34" charset="0"/>
                        </a:rPr>
                        <a:t>Multi-Site Pilots for Integrated and Personalised Cancer Care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30515965"/>
                  </a:ext>
                </a:extLst>
              </a:tr>
              <a:tr h="277867">
                <a:tc>
                  <a:txBody>
                    <a:bodyPr/>
                    <a:lstStyle/>
                    <a:p>
                      <a:pPr algn="l" fontAlgn="b"/>
                      <a:r>
                        <a:rPr lang="en-US" sz="1400" b="1" i="0" u="none" strike="noStrike" dirty="0">
                          <a:solidFill>
                            <a:srgbClr val="000000"/>
                          </a:solidFill>
                          <a:effectLst/>
                          <a:latin typeface="Calibri" panose="020F0502020204030204" pitchFamily="34" charset="0"/>
                        </a:rPr>
                        <a:t>PILOT Sites</a:t>
                      </a:r>
                    </a:p>
                  </a:txBody>
                  <a:tcPr marL="6350" marR="6350" marT="635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gridSpan="2">
                  <a:txBody>
                    <a:bodyPr/>
                    <a:lstStyle/>
                    <a:p>
                      <a:pPr algn="ctr" fontAlgn="b"/>
                      <a:r>
                        <a:rPr lang="en-US" sz="1400" b="1" i="0" u="none" strike="noStrike" dirty="0">
                          <a:solidFill>
                            <a:srgbClr val="000000"/>
                          </a:solidFill>
                          <a:effectLst/>
                          <a:latin typeface="Calibri" panose="020F0502020204030204" pitchFamily="34" charset="0"/>
                        </a:rPr>
                        <a:t>Size</a:t>
                      </a:r>
                    </a:p>
                  </a:txBody>
                  <a:tcPr marL="6350" marR="6350" marT="635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a:tc>
                <a:tc gridSpan="2">
                  <a:txBody>
                    <a:bodyPr/>
                    <a:lstStyle/>
                    <a:p>
                      <a:pPr algn="ctr" fontAlgn="b"/>
                      <a:r>
                        <a:rPr lang="en-US" sz="1400" b="1" i="0" u="none" strike="noStrike" dirty="0">
                          <a:solidFill>
                            <a:srgbClr val="000000"/>
                          </a:solidFill>
                          <a:effectLst/>
                          <a:latin typeface="Calibri" panose="020F0502020204030204" pitchFamily="34" charset="0"/>
                        </a:rPr>
                        <a:t>Stages</a:t>
                      </a:r>
                    </a:p>
                  </a:txBody>
                  <a:tcPr marL="6350" marR="6350" marT="635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hMerge="1">
                  <a:txBody>
                    <a:bodyPr/>
                    <a:lstStyle/>
                    <a:p>
                      <a:endParaRPr lang="en-US"/>
                    </a:p>
                  </a:txBody>
                  <a:tcPr/>
                </a:tc>
                <a:tc gridSpan="7">
                  <a:txBody>
                    <a:bodyPr/>
                    <a:lstStyle/>
                    <a:p>
                      <a:pPr algn="ctr" fontAlgn="b"/>
                      <a:r>
                        <a:rPr lang="en-US" sz="1400" b="1" i="0" u="none" strike="noStrike" dirty="0">
                          <a:solidFill>
                            <a:srgbClr val="000000"/>
                          </a:solidFill>
                          <a:effectLst/>
                          <a:latin typeface="Calibri" panose="020F0502020204030204" pitchFamily="34" charset="0"/>
                        </a:rPr>
                        <a:t>Integrated Network (Professionals)</a:t>
                      </a:r>
                    </a:p>
                  </a:txBody>
                  <a:tcPr marL="6350" marR="6350" marT="635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9D08E"/>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fontAlgn="b"/>
                      <a:r>
                        <a:rPr lang="en-US" sz="1400" b="1" i="0" u="none" strike="noStrike" dirty="0">
                          <a:solidFill>
                            <a:srgbClr val="000000"/>
                          </a:solidFill>
                          <a:effectLst/>
                          <a:latin typeface="Calibri" panose="020F0502020204030204" pitchFamily="34" charset="0"/>
                        </a:rPr>
                        <a:t>Regional-Community Policy</a:t>
                      </a:r>
                    </a:p>
                  </a:txBody>
                  <a:tcPr marL="6350" marR="6350" marT="635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699"/>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b"/>
                      <a:r>
                        <a:rPr lang="en-US" sz="1400" b="1" i="0" u="none" strike="noStrike" dirty="0">
                          <a:solidFill>
                            <a:srgbClr val="000000"/>
                          </a:solidFill>
                          <a:effectLst/>
                          <a:latin typeface="Calibri" panose="020F0502020204030204" pitchFamily="34" charset="0"/>
                        </a:rPr>
                        <a:t>Digital Platform &amp; Solution</a:t>
                      </a:r>
                    </a:p>
                  </a:txBody>
                  <a:tcPr marL="6350" marR="6350" marT="635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6E0B4"/>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49452192"/>
                  </a:ext>
                </a:extLst>
              </a:tr>
              <a:tr h="2222940">
                <a:tc>
                  <a:txBody>
                    <a:bodyPr/>
                    <a:lstStyle/>
                    <a:p>
                      <a:pPr algn="l" fontAlgn="b"/>
                      <a:r>
                        <a:rPr lang="en-US" sz="1400" b="0" i="0" u="none" strike="noStrike" dirty="0">
                          <a:solidFill>
                            <a:srgbClr val="000000"/>
                          </a:solidFill>
                          <a:effectLst/>
                          <a:latin typeface="Calibri" panose="020F0502020204030204" pitchFamily="34" charset="0"/>
                        </a:rPr>
                        <a:t>Region </a:t>
                      </a:r>
                    </a:p>
                  </a:txBody>
                  <a:tcPr marL="6350" marR="6350" marT="635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No. Patients</a:t>
                      </a:r>
                    </a:p>
                  </a:txBody>
                  <a:tcPr marL="6350" marR="6350" marT="635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b"/>
                      <a:r>
                        <a:rPr lang="en-US" sz="1400" b="0" i="0" u="none" strike="noStrike" dirty="0">
                          <a:solidFill>
                            <a:srgbClr val="000000"/>
                          </a:solidFill>
                          <a:effectLst/>
                          <a:latin typeface="Calibri" panose="020F0502020204030204" pitchFamily="34" charset="0"/>
                        </a:rPr>
                        <a:t>No. Professionals</a:t>
                      </a:r>
                    </a:p>
                  </a:txBody>
                  <a:tcPr marL="6350" marR="6350" marT="635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a:txBody>
                    <a:bodyPr/>
                    <a:lstStyle/>
                    <a:p>
                      <a:pPr algn="l" fontAlgn="b"/>
                      <a:r>
                        <a:rPr lang="en-US" sz="1400" b="0" i="0" u="none" strike="noStrike" dirty="0">
                          <a:solidFill>
                            <a:srgbClr val="000000"/>
                          </a:solidFill>
                          <a:effectLst/>
                          <a:latin typeface="Calibri" panose="020F0502020204030204" pitchFamily="34" charset="0"/>
                        </a:rPr>
                        <a:t>Curative</a:t>
                      </a:r>
                    </a:p>
                  </a:txBody>
                  <a:tcPr marL="6350" marR="6350" marT="635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Palliative</a:t>
                      </a:r>
                    </a:p>
                  </a:txBody>
                  <a:tcPr marL="6350" marR="6350" marT="635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Oncologists</a:t>
                      </a:r>
                    </a:p>
                  </a:txBody>
                  <a:tcPr marL="6350" marR="6350" marT="635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Case Mgr</a:t>
                      </a:r>
                    </a:p>
                  </a:txBody>
                  <a:tcPr marL="6350" marR="6350" marT="635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Palliative Nurse</a:t>
                      </a:r>
                    </a:p>
                  </a:txBody>
                  <a:tcPr marL="6350" marR="6350" marT="635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GPs  (General Practitioner)</a:t>
                      </a:r>
                    </a:p>
                  </a:txBody>
                  <a:tcPr marL="6350" marR="6350" marT="635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Psychologists</a:t>
                      </a:r>
                    </a:p>
                  </a:txBody>
                  <a:tcPr marL="6350" marR="6350" marT="635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Nutritionists</a:t>
                      </a:r>
                    </a:p>
                  </a:txBody>
                  <a:tcPr marL="6350" marR="6350" marT="635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Social Workers</a:t>
                      </a:r>
                    </a:p>
                  </a:txBody>
                  <a:tcPr marL="6350" marR="6350" marT="635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Public Health </a:t>
                      </a:r>
                    </a:p>
                  </a:txBody>
                  <a:tcPr marL="6350" marR="6350" marT="635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Regional Health Mgmt</a:t>
                      </a:r>
                    </a:p>
                  </a:txBody>
                  <a:tcPr marL="6350" marR="6350" marT="635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Cancer Registry</a:t>
                      </a:r>
                    </a:p>
                  </a:txBody>
                  <a:tcPr marL="6350" marR="6350" marT="635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NGO</a:t>
                      </a:r>
                    </a:p>
                  </a:txBody>
                  <a:tcPr marL="6350" marR="6350" marT="635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Home Health</a:t>
                      </a:r>
                    </a:p>
                  </a:txBody>
                  <a:tcPr marL="6350" marR="6350" marT="635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Patient-Engagement-Tools</a:t>
                      </a:r>
                    </a:p>
                  </a:txBody>
                  <a:tcPr marL="6350" marR="6350" marT="635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Digital Platform</a:t>
                      </a:r>
                    </a:p>
                  </a:txBody>
                  <a:tcPr marL="6350" marR="6350" marT="635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PALL-SI, C, SF36, PHQ9</a:t>
                      </a:r>
                    </a:p>
                  </a:txBody>
                  <a:tcPr marL="6350" marR="6350" marT="635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Clinician Decision Tools</a:t>
                      </a:r>
                    </a:p>
                  </a:txBody>
                  <a:tcPr marL="6350" marR="6350" marT="635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56058161"/>
                  </a:ext>
                </a:extLst>
              </a:tr>
              <a:tr h="249122">
                <a:tc>
                  <a:txBody>
                    <a:bodyPr/>
                    <a:lstStyle/>
                    <a:p>
                      <a:pPr algn="l"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741209"/>
                  </a:ext>
                </a:extLst>
              </a:tr>
              <a:tr h="249122">
                <a:tc>
                  <a:txBody>
                    <a:bodyPr/>
                    <a:lstStyle/>
                    <a:p>
                      <a:pPr algn="l" fontAlgn="b"/>
                      <a:r>
                        <a:rPr lang="en-US" sz="1400" b="0" i="0" u="none" strike="noStrike" dirty="0">
                          <a:solidFill>
                            <a:srgbClr val="000000"/>
                          </a:solidFill>
                          <a:effectLst/>
                          <a:latin typeface="Calibri" panose="020F0502020204030204" pitchFamily="34" charset="0"/>
                        </a:rPr>
                        <a:t>Greece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600-1000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20-50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0773958"/>
                  </a:ext>
                </a:extLst>
              </a:tr>
              <a:tr h="249122">
                <a:tc>
                  <a:txBody>
                    <a:bodyPr/>
                    <a:lstStyle/>
                    <a:p>
                      <a:pPr algn="l" fontAlgn="b"/>
                      <a:r>
                        <a:rPr lang="en-US" sz="1400" b="0" i="0" u="none" strike="noStrike" dirty="0">
                          <a:solidFill>
                            <a:srgbClr val="000000"/>
                          </a:solidFill>
                          <a:effectLst/>
                          <a:latin typeface="Calibri" panose="020F0502020204030204" pitchFamily="34" charset="0"/>
                        </a:rPr>
                        <a:t>Netherlands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100-200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50-100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4204978"/>
                  </a:ext>
                </a:extLst>
              </a:tr>
              <a:tr h="249122">
                <a:tc>
                  <a:txBody>
                    <a:bodyPr/>
                    <a:lstStyle/>
                    <a:p>
                      <a:pPr algn="l" fontAlgn="b"/>
                      <a:r>
                        <a:rPr lang="en-US" sz="1400" b="0" i="0" u="none" strike="noStrike" dirty="0">
                          <a:solidFill>
                            <a:srgbClr val="000000"/>
                          </a:solidFill>
                          <a:effectLst/>
                          <a:latin typeface="Calibri" panose="020F0502020204030204" pitchFamily="34" charset="0"/>
                        </a:rPr>
                        <a:t>Ireland</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400-600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50-100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86862630"/>
                  </a:ext>
                </a:extLst>
              </a:tr>
              <a:tr h="249122">
                <a:tc>
                  <a:txBody>
                    <a:bodyPr/>
                    <a:lstStyle/>
                    <a:p>
                      <a:pPr algn="l" fontAlgn="b"/>
                      <a:r>
                        <a:rPr lang="en-US" sz="1400" b="0" i="0" u="none" strike="noStrike" dirty="0">
                          <a:solidFill>
                            <a:srgbClr val="000000"/>
                          </a:solidFill>
                          <a:effectLst/>
                          <a:latin typeface="Calibri" panose="020F0502020204030204" pitchFamily="34" charset="0"/>
                        </a:rPr>
                        <a:t>UK – NHS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5000+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660639"/>
                  </a:ext>
                </a:extLst>
              </a:tr>
              <a:tr h="249122">
                <a:tc>
                  <a:txBody>
                    <a:bodyPr/>
                    <a:lstStyle/>
                    <a:p>
                      <a:pPr algn="l" fontAlgn="b"/>
                      <a:r>
                        <a:rPr lang="en-US" sz="1400" b="0" i="0" u="none" strike="noStrike" dirty="0">
                          <a:solidFill>
                            <a:srgbClr val="000000"/>
                          </a:solidFill>
                          <a:effectLst/>
                          <a:latin typeface="Calibri" panose="020F0502020204030204" pitchFamily="34" charset="0"/>
                        </a:rPr>
                        <a:t>Spain</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800-2000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50-100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8332593"/>
                  </a:ext>
                </a:extLst>
              </a:tr>
              <a:tr h="249122">
                <a:tc>
                  <a:txBody>
                    <a:bodyPr/>
                    <a:lstStyle/>
                    <a:p>
                      <a:pPr algn="l" fontAlgn="b"/>
                      <a:r>
                        <a:rPr lang="en-US" sz="1400" b="0" i="0" u="none" strike="noStrike" dirty="0">
                          <a:solidFill>
                            <a:srgbClr val="000000"/>
                          </a:solidFill>
                          <a:effectLst/>
                          <a:latin typeface="Calibri" panose="020F0502020204030204" pitchFamily="34" charset="0"/>
                        </a:rPr>
                        <a:t>Italy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8000-10000?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300-400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9188075"/>
                  </a:ext>
                </a:extLst>
              </a:tr>
              <a:tr h="249122">
                <a:tc>
                  <a:txBody>
                    <a:bodyPr/>
                    <a:lstStyle/>
                    <a:p>
                      <a:pPr algn="l" fontAlgn="b"/>
                      <a:r>
                        <a:rPr lang="en-US" sz="1400" b="0" i="0" u="none" strike="noStrike" dirty="0">
                          <a:solidFill>
                            <a:srgbClr val="000000"/>
                          </a:solidFill>
                          <a:effectLst/>
                          <a:latin typeface="Calibri" panose="020F0502020204030204" pitchFamily="34" charset="0"/>
                        </a:rPr>
                        <a:t>Ireland-Hospice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500-1000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50-100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9902188"/>
                  </a:ext>
                </a:extLst>
              </a:tr>
            </a:tbl>
          </a:graphicData>
        </a:graphic>
      </p:graphicFrame>
    </p:spTree>
    <p:extLst>
      <p:ext uri="{BB962C8B-B14F-4D97-AF65-F5344CB8AC3E}">
        <p14:creationId xmlns:p14="http://schemas.microsoft.com/office/powerpoint/2010/main" val="3122336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D8F53-FC1F-40DB-B343-5F3B98D4872E}"/>
              </a:ext>
            </a:extLst>
          </p:cNvPr>
          <p:cNvSpPr>
            <a:spLocks noGrp="1"/>
          </p:cNvSpPr>
          <p:nvPr>
            <p:ph type="title"/>
          </p:nvPr>
        </p:nvSpPr>
        <p:spPr>
          <a:xfrm>
            <a:off x="0" y="0"/>
            <a:ext cx="12192000" cy="590549"/>
          </a:xfrm>
          <a:solidFill>
            <a:schemeClr val="accent1">
              <a:lumMod val="20000"/>
              <a:lumOff val="80000"/>
            </a:schemeClr>
          </a:solidFill>
        </p:spPr>
        <p:txBody>
          <a:bodyPr>
            <a:normAutofit fontScale="90000"/>
          </a:bodyPr>
          <a:lstStyle/>
          <a:p>
            <a:r>
              <a:rPr lang="en-US" dirty="0"/>
              <a:t>KPIs/Measures for Pilot Sites on Integration and Outcomes</a:t>
            </a:r>
          </a:p>
        </p:txBody>
      </p:sp>
      <p:sp>
        <p:nvSpPr>
          <p:cNvPr id="3" name="Footer Placeholder 2">
            <a:extLst>
              <a:ext uri="{FF2B5EF4-FFF2-40B4-BE49-F238E27FC236}">
                <a16:creationId xmlns:a16="http://schemas.microsoft.com/office/drawing/2014/main" id="{87292FE3-51DA-4704-8542-080B183D2B6C}"/>
              </a:ext>
            </a:extLst>
          </p:cNvPr>
          <p:cNvSpPr>
            <a:spLocks noGrp="1"/>
          </p:cNvSpPr>
          <p:nvPr>
            <p:ph type="ftr" sz="quarter" idx="11"/>
          </p:nvPr>
        </p:nvSpPr>
        <p:spPr/>
        <p:txBody>
          <a:bodyPr/>
          <a:lstStyle/>
          <a:p>
            <a:r>
              <a:rPr lang="en-US" dirty="0"/>
              <a:t>All rights reserved.  Cannot distribute.  Confidential</a:t>
            </a:r>
          </a:p>
        </p:txBody>
      </p:sp>
      <p:sp>
        <p:nvSpPr>
          <p:cNvPr id="4" name="Slide Number Placeholder 3">
            <a:extLst>
              <a:ext uri="{FF2B5EF4-FFF2-40B4-BE49-F238E27FC236}">
                <a16:creationId xmlns:a16="http://schemas.microsoft.com/office/drawing/2014/main" id="{CAE6BEA4-31FC-4D2D-AE79-6C15623B0527}"/>
              </a:ext>
            </a:extLst>
          </p:cNvPr>
          <p:cNvSpPr>
            <a:spLocks noGrp="1"/>
          </p:cNvSpPr>
          <p:nvPr>
            <p:ph type="sldNum" sz="quarter" idx="12"/>
          </p:nvPr>
        </p:nvSpPr>
        <p:spPr/>
        <p:txBody>
          <a:bodyPr/>
          <a:lstStyle/>
          <a:p>
            <a:fld id="{17D3C0D7-CDC6-4E3D-ADED-72DD6C8BCDB7}" type="slidenum">
              <a:rPr lang="en-US" smtClean="0"/>
              <a:t>13</a:t>
            </a:fld>
            <a:endParaRPr lang="en-US" dirty="0"/>
          </a:p>
        </p:txBody>
      </p:sp>
      <p:graphicFrame>
        <p:nvGraphicFramePr>
          <p:cNvPr id="6" name="Table 5">
            <a:extLst>
              <a:ext uri="{FF2B5EF4-FFF2-40B4-BE49-F238E27FC236}">
                <a16:creationId xmlns:a16="http://schemas.microsoft.com/office/drawing/2014/main" id="{1785FA4D-7E7D-4F29-B497-38ECCD88B1FE}"/>
              </a:ext>
            </a:extLst>
          </p:cNvPr>
          <p:cNvGraphicFramePr>
            <a:graphicFrameLocks noGrp="1"/>
          </p:cNvGraphicFramePr>
          <p:nvPr>
            <p:extLst>
              <p:ext uri="{D42A27DB-BD31-4B8C-83A1-F6EECF244321}">
                <p14:modId xmlns:p14="http://schemas.microsoft.com/office/powerpoint/2010/main" val="427324578"/>
              </p:ext>
            </p:extLst>
          </p:nvPr>
        </p:nvGraphicFramePr>
        <p:xfrm>
          <a:off x="171450" y="842168"/>
          <a:ext cx="11925301" cy="5852202"/>
        </p:xfrm>
        <a:graphic>
          <a:graphicData uri="http://schemas.openxmlformats.org/drawingml/2006/table">
            <a:tbl>
              <a:tblPr/>
              <a:tblGrid>
                <a:gridCol w="944969">
                  <a:extLst>
                    <a:ext uri="{9D8B030D-6E8A-4147-A177-3AD203B41FA5}">
                      <a16:colId xmlns:a16="http://schemas.microsoft.com/office/drawing/2014/main" val="4207829932"/>
                    </a:ext>
                  </a:extLst>
                </a:gridCol>
                <a:gridCol w="1133405">
                  <a:extLst>
                    <a:ext uri="{9D8B030D-6E8A-4147-A177-3AD203B41FA5}">
                      <a16:colId xmlns:a16="http://schemas.microsoft.com/office/drawing/2014/main" val="2950838677"/>
                    </a:ext>
                  </a:extLst>
                </a:gridCol>
                <a:gridCol w="532266">
                  <a:extLst>
                    <a:ext uri="{9D8B030D-6E8A-4147-A177-3AD203B41FA5}">
                      <a16:colId xmlns:a16="http://schemas.microsoft.com/office/drawing/2014/main" val="842154707"/>
                    </a:ext>
                  </a:extLst>
                </a:gridCol>
                <a:gridCol w="532266">
                  <a:extLst>
                    <a:ext uri="{9D8B030D-6E8A-4147-A177-3AD203B41FA5}">
                      <a16:colId xmlns:a16="http://schemas.microsoft.com/office/drawing/2014/main" val="103605008"/>
                    </a:ext>
                  </a:extLst>
                </a:gridCol>
                <a:gridCol w="392864">
                  <a:extLst>
                    <a:ext uri="{9D8B030D-6E8A-4147-A177-3AD203B41FA5}">
                      <a16:colId xmlns:a16="http://schemas.microsoft.com/office/drawing/2014/main" val="1118363359"/>
                    </a:ext>
                  </a:extLst>
                </a:gridCol>
                <a:gridCol w="595631">
                  <a:extLst>
                    <a:ext uri="{9D8B030D-6E8A-4147-A177-3AD203B41FA5}">
                      <a16:colId xmlns:a16="http://schemas.microsoft.com/office/drawing/2014/main" val="90215002"/>
                    </a:ext>
                  </a:extLst>
                </a:gridCol>
                <a:gridCol w="494247">
                  <a:extLst>
                    <a:ext uri="{9D8B030D-6E8A-4147-A177-3AD203B41FA5}">
                      <a16:colId xmlns:a16="http://schemas.microsoft.com/office/drawing/2014/main" val="1220865301"/>
                    </a:ext>
                  </a:extLst>
                </a:gridCol>
                <a:gridCol w="456228">
                  <a:extLst>
                    <a:ext uri="{9D8B030D-6E8A-4147-A177-3AD203B41FA5}">
                      <a16:colId xmlns:a16="http://schemas.microsoft.com/office/drawing/2014/main" val="1628544489"/>
                    </a:ext>
                  </a:extLst>
                </a:gridCol>
                <a:gridCol w="430883">
                  <a:extLst>
                    <a:ext uri="{9D8B030D-6E8A-4147-A177-3AD203B41FA5}">
                      <a16:colId xmlns:a16="http://schemas.microsoft.com/office/drawing/2014/main" val="4042364599"/>
                    </a:ext>
                  </a:extLst>
                </a:gridCol>
                <a:gridCol w="430883">
                  <a:extLst>
                    <a:ext uri="{9D8B030D-6E8A-4147-A177-3AD203B41FA5}">
                      <a16:colId xmlns:a16="http://schemas.microsoft.com/office/drawing/2014/main" val="1299782021"/>
                    </a:ext>
                  </a:extLst>
                </a:gridCol>
                <a:gridCol w="532266">
                  <a:extLst>
                    <a:ext uri="{9D8B030D-6E8A-4147-A177-3AD203B41FA5}">
                      <a16:colId xmlns:a16="http://schemas.microsoft.com/office/drawing/2014/main" val="903482503"/>
                    </a:ext>
                  </a:extLst>
                </a:gridCol>
                <a:gridCol w="418209">
                  <a:extLst>
                    <a:ext uri="{9D8B030D-6E8A-4147-A177-3AD203B41FA5}">
                      <a16:colId xmlns:a16="http://schemas.microsoft.com/office/drawing/2014/main" val="4122943783"/>
                    </a:ext>
                  </a:extLst>
                </a:gridCol>
                <a:gridCol w="595631">
                  <a:extLst>
                    <a:ext uri="{9D8B030D-6E8A-4147-A177-3AD203B41FA5}">
                      <a16:colId xmlns:a16="http://schemas.microsoft.com/office/drawing/2014/main" val="1655456214"/>
                    </a:ext>
                  </a:extLst>
                </a:gridCol>
                <a:gridCol w="468902">
                  <a:extLst>
                    <a:ext uri="{9D8B030D-6E8A-4147-A177-3AD203B41FA5}">
                      <a16:colId xmlns:a16="http://schemas.microsoft.com/office/drawing/2014/main" val="3394130965"/>
                    </a:ext>
                  </a:extLst>
                </a:gridCol>
                <a:gridCol w="532266">
                  <a:extLst>
                    <a:ext uri="{9D8B030D-6E8A-4147-A177-3AD203B41FA5}">
                      <a16:colId xmlns:a16="http://schemas.microsoft.com/office/drawing/2014/main" val="4151638378"/>
                    </a:ext>
                  </a:extLst>
                </a:gridCol>
                <a:gridCol w="519593">
                  <a:extLst>
                    <a:ext uri="{9D8B030D-6E8A-4147-A177-3AD203B41FA5}">
                      <a16:colId xmlns:a16="http://schemas.microsoft.com/office/drawing/2014/main" val="3430790905"/>
                    </a:ext>
                  </a:extLst>
                </a:gridCol>
                <a:gridCol w="595631">
                  <a:extLst>
                    <a:ext uri="{9D8B030D-6E8A-4147-A177-3AD203B41FA5}">
                      <a16:colId xmlns:a16="http://schemas.microsoft.com/office/drawing/2014/main" val="3583917439"/>
                    </a:ext>
                  </a:extLst>
                </a:gridCol>
                <a:gridCol w="646324">
                  <a:extLst>
                    <a:ext uri="{9D8B030D-6E8A-4147-A177-3AD203B41FA5}">
                      <a16:colId xmlns:a16="http://schemas.microsoft.com/office/drawing/2014/main" val="2447166895"/>
                    </a:ext>
                  </a:extLst>
                </a:gridCol>
                <a:gridCol w="506921">
                  <a:extLst>
                    <a:ext uri="{9D8B030D-6E8A-4147-A177-3AD203B41FA5}">
                      <a16:colId xmlns:a16="http://schemas.microsoft.com/office/drawing/2014/main" val="3690293155"/>
                    </a:ext>
                  </a:extLst>
                </a:gridCol>
                <a:gridCol w="570285">
                  <a:extLst>
                    <a:ext uri="{9D8B030D-6E8A-4147-A177-3AD203B41FA5}">
                      <a16:colId xmlns:a16="http://schemas.microsoft.com/office/drawing/2014/main" val="2420955359"/>
                    </a:ext>
                  </a:extLst>
                </a:gridCol>
                <a:gridCol w="595631">
                  <a:extLst>
                    <a:ext uri="{9D8B030D-6E8A-4147-A177-3AD203B41FA5}">
                      <a16:colId xmlns:a16="http://schemas.microsoft.com/office/drawing/2014/main" val="461911695"/>
                    </a:ext>
                  </a:extLst>
                </a:gridCol>
              </a:tblGrid>
              <a:tr h="387805">
                <a:tc gridSpan="21">
                  <a:txBody>
                    <a:bodyPr/>
                    <a:lstStyle/>
                    <a:p>
                      <a:pPr algn="ctr" fontAlgn="b"/>
                      <a:r>
                        <a:rPr lang="en-US" sz="2400" b="1" i="0" u="none" strike="noStrike" dirty="0">
                          <a:solidFill>
                            <a:srgbClr val="000000"/>
                          </a:solidFill>
                          <a:effectLst/>
                          <a:latin typeface="Calibri" panose="020F0502020204030204" pitchFamily="34" charset="0"/>
                        </a:rPr>
                        <a:t>KPIs/Measures for Pilots on Integrated and Personalised Cancer Care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1">
                        <a:lumMod val="20000"/>
                        <a:lumOff val="8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71567614"/>
                  </a:ext>
                </a:extLst>
              </a:tr>
              <a:tr h="267770">
                <a:tc>
                  <a:txBody>
                    <a:bodyPr/>
                    <a:lstStyle/>
                    <a:p>
                      <a:pPr algn="l" fontAlgn="b"/>
                      <a:r>
                        <a:rPr lang="en-US" sz="1400" b="1" i="0" u="none" strike="noStrike" dirty="0">
                          <a:solidFill>
                            <a:srgbClr val="000000"/>
                          </a:solidFill>
                          <a:effectLst/>
                          <a:latin typeface="Calibri" panose="020F0502020204030204" pitchFamily="34" charset="0"/>
                        </a:rPr>
                        <a:t>PILOT SITE</a:t>
                      </a:r>
                    </a:p>
                  </a:txBody>
                  <a:tcPr marL="6350" marR="6350" marT="635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EA9DB"/>
                    </a:solidFill>
                  </a:tcPr>
                </a:tc>
                <a:tc gridSpan="2">
                  <a:txBody>
                    <a:bodyPr/>
                    <a:lstStyle/>
                    <a:p>
                      <a:pPr algn="ctr" fontAlgn="b"/>
                      <a:r>
                        <a:rPr lang="en-US" sz="1400" b="1" i="0" u="none" strike="noStrike" dirty="0">
                          <a:solidFill>
                            <a:srgbClr val="000000"/>
                          </a:solidFill>
                          <a:effectLst/>
                          <a:latin typeface="Calibri" panose="020F0502020204030204" pitchFamily="34" charset="0"/>
                        </a:rPr>
                        <a:t>Size</a:t>
                      </a:r>
                    </a:p>
                  </a:txBody>
                  <a:tcPr marL="6350" marR="6350" marT="635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hMerge="1">
                  <a:txBody>
                    <a:bodyPr/>
                    <a:lstStyle/>
                    <a:p>
                      <a:endParaRPr lang="en-US"/>
                    </a:p>
                  </a:txBody>
                  <a:tcPr/>
                </a:tc>
                <a:tc gridSpan="2">
                  <a:txBody>
                    <a:bodyPr/>
                    <a:lstStyle/>
                    <a:p>
                      <a:pPr algn="ctr" fontAlgn="b"/>
                      <a:r>
                        <a:rPr lang="en-US" sz="1400" b="1" i="0" u="none" strike="noStrike" dirty="0">
                          <a:solidFill>
                            <a:srgbClr val="000000"/>
                          </a:solidFill>
                          <a:effectLst/>
                          <a:latin typeface="Calibri" panose="020F0502020204030204" pitchFamily="34" charset="0"/>
                        </a:rPr>
                        <a:t>Stages</a:t>
                      </a:r>
                    </a:p>
                  </a:txBody>
                  <a:tcPr marL="6350" marR="6350" marT="635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B084"/>
                    </a:solidFill>
                  </a:tcPr>
                </a:tc>
                <a:tc hMerge="1">
                  <a:txBody>
                    <a:bodyPr/>
                    <a:lstStyle/>
                    <a:p>
                      <a:endParaRPr lang="en-US"/>
                    </a:p>
                  </a:txBody>
                  <a:tcPr/>
                </a:tc>
                <a:tc gridSpan="7">
                  <a:txBody>
                    <a:bodyPr/>
                    <a:lstStyle/>
                    <a:p>
                      <a:pPr algn="ctr" fontAlgn="b"/>
                      <a:r>
                        <a:rPr lang="en-US" sz="1400" b="1" i="0" u="none" strike="noStrike" dirty="0">
                          <a:solidFill>
                            <a:srgbClr val="000000"/>
                          </a:solidFill>
                          <a:effectLst/>
                          <a:latin typeface="Calibri" panose="020F0502020204030204" pitchFamily="34" charset="0"/>
                        </a:rPr>
                        <a:t>Professionals – Adoption Measures</a:t>
                      </a:r>
                    </a:p>
                  </a:txBody>
                  <a:tcPr marL="6350" marR="6350" marT="635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algn="ctr" fontAlgn="b"/>
                      <a:r>
                        <a:rPr lang="en-US" sz="1400" b="1" i="0" u="none" strike="noStrike" dirty="0">
                          <a:solidFill>
                            <a:srgbClr val="000000"/>
                          </a:solidFill>
                          <a:effectLst/>
                          <a:latin typeface="Calibri" panose="020F0502020204030204" pitchFamily="34" charset="0"/>
                        </a:rPr>
                        <a:t>Quality of Care/Outcomes</a:t>
                      </a:r>
                    </a:p>
                  </a:txBody>
                  <a:tcPr marL="6350" marR="6350" marT="635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D96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b"/>
                      <a:r>
                        <a:rPr lang="en-US" sz="1400" b="1" i="0" u="none" strike="noStrike" dirty="0">
                          <a:solidFill>
                            <a:srgbClr val="000000"/>
                          </a:solidFill>
                          <a:effectLst/>
                          <a:latin typeface="Calibri" panose="020F0502020204030204" pitchFamily="34" charset="0"/>
                        </a:rPr>
                        <a:t>Utilization/Cost Outcomes</a:t>
                      </a:r>
                    </a:p>
                  </a:txBody>
                  <a:tcPr marL="6350" marR="6350" marT="635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5A5A5"/>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53232492"/>
                  </a:ext>
                </a:extLst>
              </a:tr>
              <a:tr h="2723867">
                <a:tc>
                  <a:txBody>
                    <a:bodyPr/>
                    <a:lstStyle/>
                    <a:p>
                      <a:pPr algn="l" fontAlgn="b"/>
                      <a:r>
                        <a:rPr lang="en-US" sz="1400" b="0" i="0" u="none" strike="noStrike" dirty="0">
                          <a:solidFill>
                            <a:srgbClr val="000000"/>
                          </a:solidFill>
                          <a:effectLst/>
                          <a:latin typeface="Calibri" panose="020F0502020204030204" pitchFamily="34" charset="0"/>
                        </a:rPr>
                        <a:t>Region</a:t>
                      </a:r>
                    </a:p>
                  </a:txBody>
                  <a:tcPr marL="6350" marR="6350" marT="635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No. Patients</a:t>
                      </a:r>
                    </a:p>
                  </a:txBody>
                  <a:tcPr marL="6350" marR="6350" marT="635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No. Professionals</a:t>
                      </a:r>
                    </a:p>
                  </a:txBody>
                  <a:tcPr marL="6350" marR="6350" marT="635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Curative</a:t>
                      </a:r>
                    </a:p>
                  </a:txBody>
                  <a:tcPr marL="6350" marR="6350" marT="635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Palliative</a:t>
                      </a:r>
                    </a:p>
                  </a:txBody>
                  <a:tcPr marL="6350" marR="6350" marT="635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Ratio of Professionals to Patients</a:t>
                      </a:r>
                    </a:p>
                  </a:txBody>
                  <a:tcPr marL="6350" marR="6350" marT="635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l" fontAlgn="b"/>
                      <a:r>
                        <a:rPr lang="en-US" sz="1400" b="0" i="0" u="none" strike="noStrike" dirty="0">
                          <a:solidFill>
                            <a:srgbClr val="000000"/>
                          </a:solidFill>
                          <a:effectLst/>
                          <a:latin typeface="Calibri" panose="020F0502020204030204" pitchFamily="34" charset="0"/>
                        </a:rPr>
                        <a:t>Professionals onboard in the region</a:t>
                      </a:r>
                    </a:p>
                  </a:txBody>
                  <a:tcPr marL="6350" marR="6350" marT="635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l" fontAlgn="b"/>
                      <a:r>
                        <a:rPr lang="en-US" sz="1400" b="0" i="0" u="none" strike="noStrike" dirty="0">
                          <a:solidFill>
                            <a:srgbClr val="000000"/>
                          </a:solidFill>
                          <a:effectLst/>
                          <a:latin typeface="Calibri" panose="020F0502020204030204" pitchFamily="34" charset="0"/>
                        </a:rPr>
                        <a:t>Social care Professionals per patient</a:t>
                      </a:r>
                    </a:p>
                  </a:txBody>
                  <a:tcPr marL="6350" marR="6350" marT="635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l" fontAlgn="b"/>
                      <a:r>
                        <a:rPr lang="en-US" sz="1400" b="0" i="0" u="none" strike="noStrike" dirty="0">
                          <a:solidFill>
                            <a:srgbClr val="000000"/>
                          </a:solidFill>
                          <a:effectLst/>
                          <a:latin typeface="Calibri" panose="020F0502020204030204" pitchFamily="34" charset="0"/>
                        </a:rPr>
                        <a:t>GPs - ratio per patient</a:t>
                      </a:r>
                    </a:p>
                  </a:txBody>
                  <a:tcPr marL="6350" marR="6350" marT="635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l" fontAlgn="b"/>
                      <a:r>
                        <a:rPr lang="en-US" sz="1400" b="0" i="0" u="none" strike="noStrike" dirty="0">
                          <a:solidFill>
                            <a:srgbClr val="000000"/>
                          </a:solidFill>
                          <a:effectLst/>
                          <a:latin typeface="Calibri" panose="020F0502020204030204" pitchFamily="34" charset="0"/>
                        </a:rPr>
                        <a:t>Community Care Staff per patient</a:t>
                      </a:r>
                    </a:p>
                  </a:txBody>
                  <a:tcPr marL="6350" marR="6350" marT="635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l" fontAlgn="b"/>
                      <a:r>
                        <a:rPr lang="en-US" sz="1400" b="0" i="0" u="none" strike="noStrike" dirty="0">
                          <a:solidFill>
                            <a:srgbClr val="000000"/>
                          </a:solidFill>
                          <a:effectLst/>
                          <a:latin typeface="Calibri" panose="020F0502020204030204" pitchFamily="34" charset="0"/>
                        </a:rPr>
                        <a:t>Nutritionists per patient</a:t>
                      </a:r>
                    </a:p>
                  </a:txBody>
                  <a:tcPr marL="6350" marR="6350" marT="635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gn="l" fontAlgn="b"/>
                      <a:r>
                        <a:rPr lang="en-US" sz="1400" b="0" i="0" u="none" strike="noStrike" dirty="0">
                          <a:solidFill>
                            <a:srgbClr val="000000"/>
                          </a:solidFill>
                          <a:effectLst/>
                          <a:latin typeface="Calibri" panose="020F0502020204030204" pitchFamily="34" charset="0"/>
                        </a:rPr>
                        <a:t>Social Workers per patient</a:t>
                      </a:r>
                    </a:p>
                  </a:txBody>
                  <a:tcPr marL="6350" marR="6350" marT="635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Pain Medications (Opioids)</a:t>
                      </a:r>
                    </a:p>
                  </a:txBody>
                  <a:tcPr marL="6350" marR="6350" marT="635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Chemotherapy in last 30 days</a:t>
                      </a:r>
                    </a:p>
                  </a:txBody>
                  <a:tcPr marL="6350" marR="6350" marT="635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Ambulation  Index</a:t>
                      </a:r>
                    </a:p>
                  </a:txBody>
                  <a:tcPr marL="6350" marR="6350" marT="635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Falls risk</a:t>
                      </a:r>
                    </a:p>
                  </a:txBody>
                  <a:tcPr marL="6350" marR="6350" marT="635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QoL index</a:t>
                      </a:r>
                    </a:p>
                  </a:txBody>
                  <a:tcPr marL="6350" marR="6350" marT="635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ER visit rate</a:t>
                      </a:r>
                    </a:p>
                  </a:txBody>
                  <a:tcPr marL="6350" marR="6350" marT="635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Hospitalizations</a:t>
                      </a:r>
                    </a:p>
                  </a:txBody>
                  <a:tcPr marL="6350" marR="6350" marT="635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Length of Stay</a:t>
                      </a:r>
                    </a:p>
                  </a:txBody>
                  <a:tcPr marL="6350" marR="6350" marT="635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Cost Per Episode/patient</a:t>
                      </a:r>
                    </a:p>
                  </a:txBody>
                  <a:tcPr marL="6350" marR="6350" marT="6350" marB="0" vert="vert27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4160342"/>
                  </a:ext>
                </a:extLst>
              </a:tr>
              <a:tr h="267770">
                <a:tc>
                  <a:txBody>
                    <a:bodyPr/>
                    <a:lstStyle/>
                    <a:p>
                      <a:pPr algn="l" fontAlgn="b"/>
                      <a:r>
                        <a:rPr lang="en-US" sz="1400" b="0" i="0" u="none" strike="noStrike" dirty="0">
                          <a:solidFill>
                            <a:srgbClr val="000000"/>
                          </a:solidFill>
                          <a:effectLst/>
                          <a:latin typeface="Calibri" panose="020F0502020204030204" pitchFamily="34" charset="0"/>
                        </a:rPr>
                        <a:t>Greece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600-1000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20-50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8.33%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6574675"/>
                  </a:ext>
                </a:extLst>
              </a:tr>
              <a:tr h="267770">
                <a:tc>
                  <a:txBody>
                    <a:bodyPr/>
                    <a:lstStyle/>
                    <a:p>
                      <a:pPr algn="l" fontAlgn="b"/>
                      <a:r>
                        <a:rPr lang="en-US" sz="1400" b="0" i="0" u="none" strike="noStrike" dirty="0">
                          <a:solidFill>
                            <a:srgbClr val="000000"/>
                          </a:solidFill>
                          <a:effectLst/>
                          <a:latin typeface="Calibri" panose="020F0502020204030204" pitchFamily="34" charset="0"/>
                        </a:rPr>
                        <a:t>Netherlands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100-200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50-100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15.00%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8705240"/>
                  </a:ext>
                </a:extLst>
              </a:tr>
              <a:tr h="267770">
                <a:tc>
                  <a:txBody>
                    <a:bodyPr/>
                    <a:lstStyle/>
                    <a:p>
                      <a:pPr algn="l" fontAlgn="b"/>
                      <a:r>
                        <a:rPr lang="en-US" sz="1400" b="0" i="0" u="none" strike="noStrike" dirty="0">
                          <a:solidFill>
                            <a:srgbClr val="000000"/>
                          </a:solidFill>
                          <a:effectLst/>
                          <a:latin typeface="Calibri" panose="020F0502020204030204" pitchFamily="34" charset="0"/>
                        </a:rPr>
                        <a:t>Ireland</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400-600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50-100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6.67%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9648708"/>
                  </a:ext>
                </a:extLst>
              </a:tr>
              <a:tr h="267770">
                <a:tc>
                  <a:txBody>
                    <a:bodyPr/>
                    <a:lstStyle/>
                    <a:p>
                      <a:pPr algn="l" fontAlgn="b"/>
                      <a:r>
                        <a:rPr lang="en-US" sz="1400" b="0" i="0" u="none" strike="noStrike" dirty="0">
                          <a:solidFill>
                            <a:srgbClr val="000000"/>
                          </a:solidFill>
                          <a:effectLst/>
                          <a:latin typeface="Calibri" panose="020F0502020204030204" pitchFamily="34" charset="0"/>
                        </a:rPr>
                        <a:t>UK – NHS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5000+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1000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4995360"/>
                  </a:ext>
                </a:extLst>
              </a:tr>
              <a:tr h="267770">
                <a:tc>
                  <a:txBody>
                    <a:bodyPr/>
                    <a:lstStyle/>
                    <a:p>
                      <a:pPr algn="l" fontAlgn="b"/>
                      <a:r>
                        <a:rPr lang="en-US" sz="1400" b="0" i="0" u="none" strike="noStrike" dirty="0">
                          <a:solidFill>
                            <a:srgbClr val="000000"/>
                          </a:solidFill>
                          <a:effectLst/>
                          <a:latin typeface="Calibri" panose="020F0502020204030204" pitchFamily="34" charset="0"/>
                        </a:rPr>
                        <a:t>Spain</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800-2000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50-100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7867033"/>
                  </a:ext>
                </a:extLst>
              </a:tr>
              <a:tr h="267770">
                <a:tc>
                  <a:txBody>
                    <a:bodyPr/>
                    <a:lstStyle/>
                    <a:p>
                      <a:pPr algn="l" fontAlgn="b"/>
                      <a:r>
                        <a:rPr lang="en-US" sz="1400" b="0" i="0" u="none" strike="noStrike" dirty="0">
                          <a:solidFill>
                            <a:srgbClr val="000000"/>
                          </a:solidFill>
                          <a:effectLst/>
                          <a:latin typeface="Calibri" panose="020F0502020204030204" pitchFamily="34" charset="0"/>
                        </a:rPr>
                        <a:t>Italy</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 8000-10000?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300-400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433850"/>
                  </a:ext>
                </a:extLst>
              </a:tr>
              <a:tr h="267770">
                <a:tc>
                  <a:txBody>
                    <a:bodyPr/>
                    <a:lstStyle/>
                    <a:p>
                      <a:pPr algn="l" fontAlgn="b"/>
                      <a:r>
                        <a:rPr lang="en-US" sz="1400" b="0" i="0" u="none" strike="noStrike" dirty="0">
                          <a:solidFill>
                            <a:srgbClr val="000000"/>
                          </a:solidFill>
                          <a:effectLst/>
                          <a:latin typeface="Calibri" panose="020F0502020204030204" pitchFamily="34" charset="0"/>
                        </a:rPr>
                        <a:t> Ireland-Hospice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 500-1000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50-100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0778996"/>
                  </a:ext>
                </a:extLst>
              </a:tr>
              <a:tr h="267770">
                <a:tc>
                  <a:txBody>
                    <a:bodyPr/>
                    <a:lstStyle/>
                    <a:p>
                      <a:pPr algn="l" fontAlgn="b"/>
                      <a:r>
                        <a:rPr lang="en-US" sz="1400" b="0" i="0" u="none" strike="noStrike" dirty="0">
                          <a:solidFill>
                            <a:srgbClr val="000000"/>
                          </a:solidFill>
                          <a:effectLst/>
                          <a:latin typeface="Calibri" panose="020F0502020204030204" pitchFamily="34" charset="0"/>
                        </a:rPr>
                        <a:t>Greece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600-1000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panose="020F0502020204030204" pitchFamily="34" charset="0"/>
                        </a:rPr>
                        <a:t>20-50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400" b="0" i="0" u="none" strike="noStrike" dirty="0">
                        <a:solidFill>
                          <a:srgbClr val="000000"/>
                        </a:solidFill>
                        <a:effectLst/>
                        <a:latin typeface="Calibri" panose="020F050202020403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28439618"/>
                  </a:ext>
                </a:extLst>
              </a:tr>
            </a:tbl>
          </a:graphicData>
        </a:graphic>
      </p:graphicFrame>
    </p:spTree>
    <p:extLst>
      <p:ext uri="{BB962C8B-B14F-4D97-AF65-F5344CB8AC3E}">
        <p14:creationId xmlns:p14="http://schemas.microsoft.com/office/powerpoint/2010/main" val="1511352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56A1B40-FD38-465A-8D65-C9C170BAE14E}"/>
              </a:ext>
            </a:extLst>
          </p:cNvPr>
          <p:cNvSpPr>
            <a:spLocks noGrp="1"/>
          </p:cNvSpPr>
          <p:nvPr>
            <p:ph type="title"/>
          </p:nvPr>
        </p:nvSpPr>
        <p:spPr>
          <a:xfrm>
            <a:off x="0" y="0"/>
            <a:ext cx="12192000" cy="537103"/>
          </a:xfrm>
          <a:solidFill>
            <a:schemeClr val="accent1">
              <a:lumMod val="40000"/>
              <a:lumOff val="60000"/>
            </a:schemeClr>
          </a:solidFill>
        </p:spPr>
        <p:txBody>
          <a:bodyPr>
            <a:normAutofit fontScale="90000"/>
          </a:bodyPr>
          <a:lstStyle/>
          <a:p>
            <a:r>
              <a:rPr lang="en-US" dirty="0"/>
              <a:t>Partners:  Clinical System  and Guidelines</a:t>
            </a:r>
          </a:p>
        </p:txBody>
      </p:sp>
      <p:sp>
        <p:nvSpPr>
          <p:cNvPr id="4" name="Footer Placeholder 3">
            <a:extLst>
              <a:ext uri="{FF2B5EF4-FFF2-40B4-BE49-F238E27FC236}">
                <a16:creationId xmlns:a16="http://schemas.microsoft.com/office/drawing/2014/main" id="{821C66BB-FEEA-4C3A-99EF-A321BC3E3707}"/>
              </a:ext>
            </a:extLst>
          </p:cNvPr>
          <p:cNvSpPr>
            <a:spLocks noGrp="1"/>
          </p:cNvSpPr>
          <p:nvPr>
            <p:ph type="ftr" sz="quarter" idx="11"/>
          </p:nvPr>
        </p:nvSpPr>
        <p:spPr/>
        <p:txBody>
          <a:bodyPr/>
          <a:lstStyle/>
          <a:p>
            <a:r>
              <a:rPr lang="en-US" dirty="0"/>
              <a:t>All rights reserved.  Cannot distribute.  Confidential</a:t>
            </a:r>
          </a:p>
        </p:txBody>
      </p:sp>
      <p:sp>
        <p:nvSpPr>
          <p:cNvPr id="5" name="Slide Number Placeholder 4">
            <a:extLst>
              <a:ext uri="{FF2B5EF4-FFF2-40B4-BE49-F238E27FC236}">
                <a16:creationId xmlns:a16="http://schemas.microsoft.com/office/drawing/2014/main" id="{E4C27D02-47B7-45F9-B932-5735D39D1E01}"/>
              </a:ext>
            </a:extLst>
          </p:cNvPr>
          <p:cNvSpPr>
            <a:spLocks noGrp="1"/>
          </p:cNvSpPr>
          <p:nvPr>
            <p:ph type="sldNum" sz="quarter" idx="12"/>
          </p:nvPr>
        </p:nvSpPr>
        <p:spPr/>
        <p:txBody>
          <a:bodyPr/>
          <a:lstStyle/>
          <a:p>
            <a:fld id="{17D3C0D7-CDC6-4E3D-ADED-72DD6C8BCDB7}" type="slidenum">
              <a:rPr lang="en-US" smtClean="0"/>
              <a:t>14</a:t>
            </a:fld>
            <a:endParaRPr lang="en-US" dirty="0"/>
          </a:p>
        </p:txBody>
      </p:sp>
      <p:graphicFrame>
        <p:nvGraphicFramePr>
          <p:cNvPr id="7" name="Table 6">
            <a:extLst>
              <a:ext uri="{FF2B5EF4-FFF2-40B4-BE49-F238E27FC236}">
                <a16:creationId xmlns:a16="http://schemas.microsoft.com/office/drawing/2014/main" id="{128952A2-B570-45A4-B695-7B34ACC289C6}"/>
              </a:ext>
            </a:extLst>
          </p:cNvPr>
          <p:cNvGraphicFramePr>
            <a:graphicFrameLocks noGrp="1"/>
          </p:cNvGraphicFramePr>
          <p:nvPr>
            <p:extLst>
              <p:ext uri="{D42A27DB-BD31-4B8C-83A1-F6EECF244321}">
                <p14:modId xmlns:p14="http://schemas.microsoft.com/office/powerpoint/2010/main" val="2197714932"/>
              </p:ext>
            </p:extLst>
          </p:nvPr>
        </p:nvGraphicFramePr>
        <p:xfrm>
          <a:off x="505932" y="741680"/>
          <a:ext cx="11065023" cy="3383280"/>
        </p:xfrm>
        <a:graphic>
          <a:graphicData uri="http://schemas.openxmlformats.org/drawingml/2006/table">
            <a:tbl>
              <a:tblPr firstRow="1" bandRow="1">
                <a:tableStyleId>{7E9639D4-E3E2-4D34-9284-5A2195B3D0D7}</a:tableStyleId>
              </a:tblPr>
              <a:tblGrid>
                <a:gridCol w="3688341">
                  <a:extLst>
                    <a:ext uri="{9D8B030D-6E8A-4147-A177-3AD203B41FA5}">
                      <a16:colId xmlns:a16="http://schemas.microsoft.com/office/drawing/2014/main" val="3555813657"/>
                    </a:ext>
                  </a:extLst>
                </a:gridCol>
                <a:gridCol w="4730652">
                  <a:extLst>
                    <a:ext uri="{9D8B030D-6E8A-4147-A177-3AD203B41FA5}">
                      <a16:colId xmlns:a16="http://schemas.microsoft.com/office/drawing/2014/main" val="3627994847"/>
                    </a:ext>
                  </a:extLst>
                </a:gridCol>
                <a:gridCol w="2646030">
                  <a:extLst>
                    <a:ext uri="{9D8B030D-6E8A-4147-A177-3AD203B41FA5}">
                      <a16:colId xmlns:a16="http://schemas.microsoft.com/office/drawing/2014/main" val="2509873263"/>
                    </a:ext>
                  </a:extLst>
                </a:gridCol>
              </a:tblGrid>
              <a:tr h="370840">
                <a:tc>
                  <a:txBody>
                    <a:bodyPr/>
                    <a:lstStyle/>
                    <a:p>
                      <a:r>
                        <a:rPr lang="en-US" sz="1600" dirty="0"/>
                        <a:t>Clinical Providers (Cancer Clinics, Hospitals and Care Groups)</a:t>
                      </a:r>
                    </a:p>
                  </a:txBody>
                  <a:tcPr/>
                </a:tc>
                <a:tc>
                  <a:txBody>
                    <a:bodyPr/>
                    <a:lstStyle/>
                    <a:p>
                      <a:r>
                        <a:rPr lang="en-US" sz="1600" dirty="0"/>
                        <a:t>Role</a:t>
                      </a:r>
                    </a:p>
                  </a:txBody>
                  <a:tcPr/>
                </a:tc>
                <a:tc>
                  <a:txBody>
                    <a:bodyPr/>
                    <a:lstStyle/>
                    <a:p>
                      <a:r>
                        <a:rPr lang="en-US" sz="1600" dirty="0"/>
                        <a:t>Expected Workpackages</a:t>
                      </a:r>
                    </a:p>
                  </a:txBody>
                  <a:tcPr/>
                </a:tc>
                <a:extLst>
                  <a:ext uri="{0D108BD9-81ED-4DB2-BD59-A6C34878D82A}">
                    <a16:rowId xmlns:a16="http://schemas.microsoft.com/office/drawing/2014/main" val="1865788159"/>
                  </a:ext>
                </a:extLst>
              </a:tr>
              <a:tr h="370840">
                <a:tc>
                  <a:txBody>
                    <a:bodyPr/>
                    <a:lstStyle/>
                    <a:p>
                      <a:r>
                        <a:rPr lang="en-US" sz="1600" dirty="0"/>
                        <a:t>Erasmus Hospital, Netherlands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Cancer Care -  Innovation in Palliative care</a:t>
                      </a:r>
                    </a:p>
                  </a:txBody>
                  <a:tcPr/>
                </a:tc>
                <a:tc>
                  <a:txBody>
                    <a:bodyPr/>
                    <a:lstStyle/>
                    <a:p>
                      <a:endParaRPr lang="en-US" sz="1600" dirty="0"/>
                    </a:p>
                  </a:txBody>
                  <a:tcPr/>
                </a:tc>
                <a:extLst>
                  <a:ext uri="{0D108BD9-81ED-4DB2-BD59-A6C34878D82A}">
                    <a16:rowId xmlns:a16="http://schemas.microsoft.com/office/drawing/2014/main" val="1772622647"/>
                  </a:ext>
                </a:extLst>
              </a:tr>
              <a:tr h="370840">
                <a:tc>
                  <a:txBody>
                    <a:bodyPr/>
                    <a:lstStyle/>
                    <a:p>
                      <a:r>
                        <a:rPr lang="en-US" sz="1600" dirty="0"/>
                        <a:t>University Hospital, Crete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Cancer Care –Innovation in Palliative care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961430834"/>
                  </a:ext>
                </a:extLst>
              </a:tr>
              <a:tr h="370840">
                <a:tc>
                  <a:txBody>
                    <a:bodyPr/>
                    <a:lstStyle/>
                    <a:p>
                      <a:r>
                        <a:rPr lang="en-US" sz="1600" strike="noStrike" dirty="0"/>
                        <a:t>NHS, UK</a:t>
                      </a:r>
                    </a:p>
                  </a:txBody>
                  <a:tcPr/>
                </a:tc>
                <a:tc>
                  <a:txBody>
                    <a:bodyPr/>
                    <a:lstStyle/>
                    <a:p>
                      <a:r>
                        <a:rPr lang="en-US" sz="1600" strike="noStrike" dirty="0"/>
                        <a:t>Palliative care and Surgery division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904812964"/>
                  </a:ext>
                </a:extLst>
              </a:tr>
              <a:tr h="370840">
                <a:tc>
                  <a:txBody>
                    <a:bodyPr/>
                    <a:lstStyle/>
                    <a:p>
                      <a:r>
                        <a:rPr lang="en-US" sz="1600" dirty="0"/>
                        <a:t>Cancer Hospital in Central Europe*</a:t>
                      </a:r>
                    </a:p>
                  </a:txBody>
                  <a:tcPr/>
                </a:tc>
                <a:tc>
                  <a:txBody>
                    <a:bodyPr/>
                    <a:lstStyle/>
                    <a:p>
                      <a:r>
                        <a:rPr lang="en-US" sz="1600" dirty="0"/>
                        <a:t>Cancer Care – Palliative Care innovation scenarios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2598204693"/>
                  </a:ext>
                </a:extLst>
              </a:tr>
              <a:tr h="370840">
                <a:tc>
                  <a:txBody>
                    <a:bodyPr/>
                    <a:lstStyle/>
                    <a:p>
                      <a:r>
                        <a:rPr lang="en-US" sz="1600" dirty="0"/>
                        <a:t>Cancer Hospital, Seville, Spain</a:t>
                      </a:r>
                    </a:p>
                  </a:txBody>
                  <a:tcPr/>
                </a:tc>
                <a:tc>
                  <a:txBody>
                    <a:bodyPr/>
                    <a:lstStyle/>
                    <a:p>
                      <a:r>
                        <a:rPr lang="en-US" sz="1600" dirty="0"/>
                        <a:t>Cancer Care -  Palliative, Symptom Management and Wellness - Broad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687311395"/>
                  </a:ext>
                </a:extLst>
              </a:tr>
              <a:tr h="370840">
                <a:tc>
                  <a:txBody>
                    <a:bodyPr/>
                    <a:lstStyle/>
                    <a:p>
                      <a:r>
                        <a:rPr lang="en-US" sz="1600" dirty="0"/>
                        <a:t>Palliative care (all Ireland)</a:t>
                      </a:r>
                    </a:p>
                  </a:txBody>
                  <a:tcPr/>
                </a:tc>
                <a:tc>
                  <a:txBody>
                    <a:bodyPr/>
                    <a:lstStyle/>
                    <a:p>
                      <a:r>
                        <a:rPr lang="en-US" sz="1600" dirty="0"/>
                        <a:t>Palliative care group -  Ireland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4220749177"/>
                  </a:ext>
                </a:extLst>
              </a:tr>
              <a:tr h="370840">
                <a:tc>
                  <a:txBody>
                    <a:bodyPr/>
                    <a:lstStyle/>
                    <a:p>
                      <a:r>
                        <a:rPr lang="en-US" sz="1600" dirty="0"/>
                        <a:t>EUBIOSIA (B3 Good Practice), Italy</a:t>
                      </a:r>
                    </a:p>
                  </a:txBody>
                  <a:tcPr/>
                </a:tc>
                <a:tc>
                  <a:txBody>
                    <a:bodyPr/>
                    <a:lstStyle/>
                    <a:p>
                      <a:r>
                        <a:rPr lang="en-US" sz="1600" dirty="0"/>
                        <a:t>Cancer Care at home across all Italy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827649717"/>
                  </a:ext>
                </a:extLst>
              </a:tr>
            </a:tbl>
          </a:graphicData>
        </a:graphic>
      </p:graphicFrame>
      <p:graphicFrame>
        <p:nvGraphicFramePr>
          <p:cNvPr id="8" name="Table 7">
            <a:extLst>
              <a:ext uri="{FF2B5EF4-FFF2-40B4-BE49-F238E27FC236}">
                <a16:creationId xmlns:a16="http://schemas.microsoft.com/office/drawing/2014/main" id="{2CB0E050-A830-419A-9271-9643B4CEF22E}"/>
              </a:ext>
            </a:extLst>
          </p:cNvPr>
          <p:cNvGraphicFramePr>
            <a:graphicFrameLocks noGrp="1"/>
          </p:cNvGraphicFramePr>
          <p:nvPr>
            <p:extLst>
              <p:ext uri="{D42A27DB-BD31-4B8C-83A1-F6EECF244321}">
                <p14:modId xmlns:p14="http://schemas.microsoft.com/office/powerpoint/2010/main" val="1312008793"/>
              </p:ext>
            </p:extLst>
          </p:nvPr>
        </p:nvGraphicFramePr>
        <p:xfrm>
          <a:off x="505931" y="4251007"/>
          <a:ext cx="11065023" cy="2270760"/>
        </p:xfrm>
        <a:graphic>
          <a:graphicData uri="http://schemas.openxmlformats.org/drawingml/2006/table">
            <a:tbl>
              <a:tblPr firstRow="1" bandRow="1">
                <a:tableStyleId>{7E9639D4-E3E2-4D34-9284-5A2195B3D0D7}</a:tableStyleId>
              </a:tblPr>
              <a:tblGrid>
                <a:gridCol w="3688341">
                  <a:extLst>
                    <a:ext uri="{9D8B030D-6E8A-4147-A177-3AD203B41FA5}">
                      <a16:colId xmlns:a16="http://schemas.microsoft.com/office/drawing/2014/main" val="3555813657"/>
                    </a:ext>
                  </a:extLst>
                </a:gridCol>
                <a:gridCol w="4726443">
                  <a:extLst>
                    <a:ext uri="{9D8B030D-6E8A-4147-A177-3AD203B41FA5}">
                      <a16:colId xmlns:a16="http://schemas.microsoft.com/office/drawing/2014/main" val="3627994847"/>
                    </a:ext>
                  </a:extLst>
                </a:gridCol>
                <a:gridCol w="2650239">
                  <a:extLst>
                    <a:ext uri="{9D8B030D-6E8A-4147-A177-3AD203B41FA5}">
                      <a16:colId xmlns:a16="http://schemas.microsoft.com/office/drawing/2014/main" val="2509873263"/>
                    </a:ext>
                  </a:extLst>
                </a:gridCol>
              </a:tblGrid>
              <a:tr h="370840">
                <a:tc>
                  <a:txBody>
                    <a:bodyPr/>
                    <a:lstStyle/>
                    <a:p>
                      <a:r>
                        <a:rPr lang="en-US" sz="1600" dirty="0"/>
                        <a:t>Clinical Processes and Decision-Making</a:t>
                      </a:r>
                    </a:p>
                  </a:txBody>
                  <a:tcPr/>
                </a:tc>
                <a:tc>
                  <a:txBody>
                    <a:bodyPr/>
                    <a:lstStyle/>
                    <a:p>
                      <a:r>
                        <a:rPr lang="en-US" sz="1600" dirty="0"/>
                        <a:t>Role</a:t>
                      </a:r>
                    </a:p>
                  </a:txBody>
                  <a:tcPr/>
                </a:tc>
                <a:tc>
                  <a:txBody>
                    <a:bodyPr/>
                    <a:lstStyle/>
                    <a:p>
                      <a:r>
                        <a:rPr lang="en-US" sz="1600" dirty="0"/>
                        <a:t>Expected value</a:t>
                      </a:r>
                    </a:p>
                  </a:txBody>
                  <a:tcPr/>
                </a:tc>
                <a:extLst>
                  <a:ext uri="{0D108BD9-81ED-4DB2-BD59-A6C34878D82A}">
                    <a16:rowId xmlns:a16="http://schemas.microsoft.com/office/drawing/2014/main" val="1865788159"/>
                  </a:ext>
                </a:extLst>
              </a:tr>
              <a:tr h="370840">
                <a:tc>
                  <a:txBody>
                    <a:bodyPr/>
                    <a:lstStyle/>
                    <a:p>
                      <a:r>
                        <a:rPr lang="en-US" sz="1600" dirty="0"/>
                        <a:t>CapsicoHealthCare, Ltd, Ireland</a:t>
                      </a:r>
                    </a:p>
                  </a:txBody>
                  <a:tcPr/>
                </a:tc>
                <a:tc>
                  <a:txBody>
                    <a:bodyPr/>
                    <a:lstStyle/>
                    <a:p>
                      <a:r>
                        <a:rPr lang="en-US" sz="1600" dirty="0"/>
                        <a:t>Clinical process domain, workflow ( clinical workflows, data and dashboards) Clinical Workflow leader. </a:t>
                      </a:r>
                    </a:p>
                  </a:txBody>
                  <a:tcPr/>
                </a:tc>
                <a:tc>
                  <a:txBody>
                    <a:bodyPr/>
                    <a:lstStyle/>
                    <a:p>
                      <a:endParaRPr lang="en-US" sz="1600" dirty="0"/>
                    </a:p>
                  </a:txBody>
                  <a:tcPr/>
                </a:tc>
                <a:extLst>
                  <a:ext uri="{0D108BD9-81ED-4DB2-BD59-A6C34878D82A}">
                    <a16:rowId xmlns:a16="http://schemas.microsoft.com/office/drawing/2014/main" val="1772622647"/>
                  </a:ext>
                </a:extLst>
              </a:tr>
              <a:tr h="370840">
                <a:tc>
                  <a:txBody>
                    <a:bodyPr/>
                    <a:lstStyle/>
                    <a:p>
                      <a:r>
                        <a:rPr lang="en-US" sz="1600" dirty="0"/>
                        <a:t>Movendos, Finland</a:t>
                      </a:r>
                    </a:p>
                  </a:txBody>
                  <a:tcPr/>
                </a:tc>
                <a:tc>
                  <a:txBody>
                    <a:bodyPr/>
                    <a:lstStyle/>
                    <a:p>
                      <a:r>
                        <a:rPr lang="en-US" sz="1600" dirty="0"/>
                        <a:t>Mobile surveys, digital Health intake from patient homes (e.g. wearables) and video chat</a:t>
                      </a:r>
                    </a:p>
                  </a:txBody>
                  <a:tcPr/>
                </a:tc>
                <a:tc>
                  <a:txBody>
                    <a:bodyPr/>
                    <a:lstStyle/>
                    <a:p>
                      <a:endParaRPr lang="en-US" sz="1600" dirty="0"/>
                    </a:p>
                  </a:txBody>
                  <a:tcPr/>
                </a:tc>
                <a:extLst>
                  <a:ext uri="{0D108BD9-81ED-4DB2-BD59-A6C34878D82A}">
                    <a16:rowId xmlns:a16="http://schemas.microsoft.com/office/drawing/2014/main" val="961430834"/>
                  </a:ext>
                </a:extLst>
              </a:tr>
              <a:tr h="370840">
                <a:tc>
                  <a:txBody>
                    <a:bodyPr/>
                    <a:lstStyle/>
                    <a:p>
                      <a:r>
                        <a:rPr lang="en-US" sz="1600" dirty="0"/>
                        <a:t>UVT, JADs, Netherlands </a:t>
                      </a:r>
                    </a:p>
                  </a:txBody>
                  <a:tcPr/>
                </a:tc>
                <a:tc>
                  <a:txBody>
                    <a:bodyPr/>
                    <a:lstStyle/>
                    <a:p>
                      <a:r>
                        <a:rPr lang="en-US" sz="1600" dirty="0"/>
                        <a:t>GDPR, Policy, Process and Technology</a:t>
                      </a:r>
                    </a:p>
                  </a:txBody>
                  <a:tcPr/>
                </a:tc>
                <a:tc>
                  <a:txBody>
                    <a:bodyPr/>
                    <a:lstStyle/>
                    <a:p>
                      <a:endParaRPr lang="en-US" sz="1600" dirty="0"/>
                    </a:p>
                  </a:txBody>
                  <a:tcPr/>
                </a:tc>
                <a:extLst>
                  <a:ext uri="{0D108BD9-81ED-4DB2-BD59-A6C34878D82A}">
                    <a16:rowId xmlns:a16="http://schemas.microsoft.com/office/drawing/2014/main" val="1044080436"/>
                  </a:ext>
                </a:extLst>
              </a:tr>
              <a:tr h="370840">
                <a:tc>
                  <a:txBody>
                    <a:bodyPr/>
                    <a:lstStyle/>
                    <a:p>
                      <a:r>
                        <a:rPr lang="en-US" sz="1600" dirty="0"/>
                        <a:t>Care Groups and All Clinics involved</a:t>
                      </a:r>
                    </a:p>
                  </a:txBody>
                  <a:tcPr/>
                </a:tc>
                <a:tc>
                  <a:txBody>
                    <a:bodyPr/>
                    <a:lstStyle/>
                    <a:p>
                      <a:r>
                        <a:rPr lang="en-US" sz="1600" dirty="0"/>
                        <a:t>Guidelines and policy</a:t>
                      </a:r>
                    </a:p>
                  </a:txBody>
                  <a:tcPr/>
                </a:tc>
                <a:tc>
                  <a:txBody>
                    <a:bodyPr/>
                    <a:lstStyle/>
                    <a:p>
                      <a:endParaRPr lang="en-US" sz="1600" dirty="0"/>
                    </a:p>
                  </a:txBody>
                  <a:tcPr/>
                </a:tc>
                <a:extLst>
                  <a:ext uri="{0D108BD9-81ED-4DB2-BD59-A6C34878D82A}">
                    <a16:rowId xmlns:a16="http://schemas.microsoft.com/office/drawing/2014/main" val="904812964"/>
                  </a:ext>
                </a:extLst>
              </a:tr>
            </a:tbl>
          </a:graphicData>
        </a:graphic>
      </p:graphicFrame>
    </p:spTree>
    <p:extLst>
      <p:ext uri="{BB962C8B-B14F-4D97-AF65-F5344CB8AC3E}">
        <p14:creationId xmlns:p14="http://schemas.microsoft.com/office/powerpoint/2010/main" val="1401799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56A1B40-FD38-465A-8D65-C9C170BAE14E}"/>
              </a:ext>
            </a:extLst>
          </p:cNvPr>
          <p:cNvSpPr>
            <a:spLocks noGrp="1"/>
          </p:cNvSpPr>
          <p:nvPr>
            <p:ph type="title"/>
          </p:nvPr>
        </p:nvSpPr>
        <p:spPr>
          <a:xfrm>
            <a:off x="0" y="0"/>
            <a:ext cx="12192000" cy="537103"/>
          </a:xfrm>
        </p:spPr>
        <p:txBody>
          <a:bodyPr>
            <a:normAutofit fontScale="90000"/>
          </a:bodyPr>
          <a:lstStyle/>
          <a:p>
            <a:r>
              <a:rPr lang="en-US" dirty="0"/>
              <a:t>Partners:  Technology, Apps and Hosting</a:t>
            </a:r>
          </a:p>
        </p:txBody>
      </p:sp>
      <p:sp>
        <p:nvSpPr>
          <p:cNvPr id="4" name="Footer Placeholder 3">
            <a:extLst>
              <a:ext uri="{FF2B5EF4-FFF2-40B4-BE49-F238E27FC236}">
                <a16:creationId xmlns:a16="http://schemas.microsoft.com/office/drawing/2014/main" id="{821C66BB-FEEA-4C3A-99EF-A321BC3E3707}"/>
              </a:ext>
            </a:extLst>
          </p:cNvPr>
          <p:cNvSpPr>
            <a:spLocks noGrp="1"/>
          </p:cNvSpPr>
          <p:nvPr>
            <p:ph type="ftr" sz="quarter" idx="11"/>
          </p:nvPr>
        </p:nvSpPr>
        <p:spPr/>
        <p:txBody>
          <a:bodyPr/>
          <a:lstStyle/>
          <a:p>
            <a:r>
              <a:rPr lang="en-US" dirty="0"/>
              <a:t>All rights reserved.  Cannot distribute.  Confidential</a:t>
            </a:r>
          </a:p>
        </p:txBody>
      </p:sp>
      <p:sp>
        <p:nvSpPr>
          <p:cNvPr id="5" name="Slide Number Placeholder 4">
            <a:extLst>
              <a:ext uri="{FF2B5EF4-FFF2-40B4-BE49-F238E27FC236}">
                <a16:creationId xmlns:a16="http://schemas.microsoft.com/office/drawing/2014/main" id="{E4C27D02-47B7-45F9-B932-5735D39D1E01}"/>
              </a:ext>
            </a:extLst>
          </p:cNvPr>
          <p:cNvSpPr>
            <a:spLocks noGrp="1"/>
          </p:cNvSpPr>
          <p:nvPr>
            <p:ph type="sldNum" sz="quarter" idx="12"/>
          </p:nvPr>
        </p:nvSpPr>
        <p:spPr/>
        <p:txBody>
          <a:bodyPr/>
          <a:lstStyle/>
          <a:p>
            <a:fld id="{17D3C0D7-CDC6-4E3D-ADED-72DD6C8BCDB7}" type="slidenum">
              <a:rPr lang="en-US" smtClean="0"/>
              <a:t>15</a:t>
            </a:fld>
            <a:endParaRPr lang="en-US" dirty="0"/>
          </a:p>
        </p:txBody>
      </p:sp>
      <p:graphicFrame>
        <p:nvGraphicFramePr>
          <p:cNvPr id="7" name="Table 6">
            <a:extLst>
              <a:ext uri="{FF2B5EF4-FFF2-40B4-BE49-F238E27FC236}">
                <a16:creationId xmlns:a16="http://schemas.microsoft.com/office/drawing/2014/main" id="{128952A2-B570-45A4-B695-7B34ACC289C6}"/>
              </a:ext>
            </a:extLst>
          </p:cNvPr>
          <p:cNvGraphicFramePr>
            <a:graphicFrameLocks noGrp="1"/>
          </p:cNvGraphicFramePr>
          <p:nvPr>
            <p:extLst>
              <p:ext uri="{D42A27DB-BD31-4B8C-83A1-F6EECF244321}">
                <p14:modId xmlns:p14="http://schemas.microsoft.com/office/powerpoint/2010/main" val="70884551"/>
              </p:ext>
            </p:extLst>
          </p:nvPr>
        </p:nvGraphicFramePr>
        <p:xfrm>
          <a:off x="315015" y="528970"/>
          <a:ext cx="11038785" cy="4318000"/>
        </p:xfrm>
        <a:graphic>
          <a:graphicData uri="http://schemas.openxmlformats.org/drawingml/2006/table">
            <a:tbl>
              <a:tblPr firstRow="1" bandRow="1">
                <a:tableStyleId>{7E9639D4-E3E2-4D34-9284-5A2195B3D0D7}</a:tableStyleId>
              </a:tblPr>
              <a:tblGrid>
                <a:gridCol w="3679595">
                  <a:extLst>
                    <a:ext uri="{9D8B030D-6E8A-4147-A177-3AD203B41FA5}">
                      <a16:colId xmlns:a16="http://schemas.microsoft.com/office/drawing/2014/main" val="3555813657"/>
                    </a:ext>
                  </a:extLst>
                </a:gridCol>
                <a:gridCol w="4522069">
                  <a:extLst>
                    <a:ext uri="{9D8B030D-6E8A-4147-A177-3AD203B41FA5}">
                      <a16:colId xmlns:a16="http://schemas.microsoft.com/office/drawing/2014/main" val="3627994847"/>
                    </a:ext>
                  </a:extLst>
                </a:gridCol>
                <a:gridCol w="2837121">
                  <a:extLst>
                    <a:ext uri="{9D8B030D-6E8A-4147-A177-3AD203B41FA5}">
                      <a16:colId xmlns:a16="http://schemas.microsoft.com/office/drawing/2014/main" val="2509873263"/>
                    </a:ext>
                  </a:extLst>
                </a:gridCol>
              </a:tblGrid>
              <a:tr h="370840">
                <a:tc>
                  <a:txBody>
                    <a:bodyPr/>
                    <a:lstStyle/>
                    <a:p>
                      <a:r>
                        <a:rPr lang="en-US" dirty="0"/>
                        <a:t>Technology Partners</a:t>
                      </a:r>
                    </a:p>
                  </a:txBody>
                  <a:tcPr/>
                </a:tc>
                <a:tc>
                  <a:txBody>
                    <a:bodyPr/>
                    <a:lstStyle/>
                    <a:p>
                      <a:r>
                        <a:rPr lang="en-US" dirty="0"/>
                        <a:t>Role</a:t>
                      </a:r>
                    </a:p>
                  </a:txBody>
                  <a:tcPr/>
                </a:tc>
                <a:tc>
                  <a:txBody>
                    <a:bodyPr/>
                    <a:lstStyle/>
                    <a:p>
                      <a:r>
                        <a:rPr lang="en-US" dirty="0"/>
                        <a:t>Expected Workpackages</a:t>
                      </a:r>
                    </a:p>
                  </a:txBody>
                  <a:tcPr/>
                </a:tc>
                <a:extLst>
                  <a:ext uri="{0D108BD9-81ED-4DB2-BD59-A6C34878D82A}">
                    <a16:rowId xmlns:a16="http://schemas.microsoft.com/office/drawing/2014/main" val="1865788159"/>
                  </a:ext>
                </a:extLst>
              </a:tr>
              <a:tr h="370840">
                <a:tc>
                  <a:txBody>
                    <a:bodyPr/>
                    <a:lstStyle/>
                    <a:p>
                      <a:r>
                        <a:rPr lang="en-US" dirty="0"/>
                        <a:t>Engineering SPA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Lead in Innovative Technology Assets/Platform for Integrated Care</a:t>
                      </a:r>
                    </a:p>
                  </a:txBody>
                  <a:tcPr/>
                </a:tc>
                <a:tc>
                  <a:txBody>
                    <a:bodyPr/>
                    <a:lstStyle/>
                    <a:p>
                      <a:endParaRPr lang="en-US" dirty="0"/>
                    </a:p>
                  </a:txBody>
                  <a:tcPr/>
                </a:tc>
                <a:extLst>
                  <a:ext uri="{0D108BD9-81ED-4DB2-BD59-A6C34878D82A}">
                    <a16:rowId xmlns:a16="http://schemas.microsoft.com/office/drawing/2014/main" val="1519501495"/>
                  </a:ext>
                </a:extLst>
              </a:tr>
              <a:tr h="370840">
                <a:tc>
                  <a:txBody>
                    <a:bodyPr/>
                    <a:lstStyle/>
                    <a:p>
                      <a:r>
                        <a:rPr lang="en-US" dirty="0"/>
                        <a:t>Movendos, Finland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Mobile Apps and Home device integration</a:t>
                      </a:r>
                    </a:p>
                  </a:txBody>
                  <a:tcPr/>
                </a:tc>
                <a:tc>
                  <a:txBody>
                    <a:bodyPr/>
                    <a:lstStyle/>
                    <a:p>
                      <a:endParaRPr lang="en-US" dirty="0"/>
                    </a:p>
                  </a:txBody>
                  <a:tcPr/>
                </a:tc>
                <a:extLst>
                  <a:ext uri="{0D108BD9-81ED-4DB2-BD59-A6C34878D82A}">
                    <a16:rowId xmlns:a16="http://schemas.microsoft.com/office/drawing/2014/main" val="961430834"/>
                  </a:ext>
                </a:extLst>
              </a:tr>
              <a:tr h="370840">
                <a:tc>
                  <a:txBody>
                    <a:bodyPr/>
                    <a:lstStyle/>
                    <a:p>
                      <a:r>
                        <a:rPr lang="en-US" dirty="0"/>
                        <a:t>ATC, Greece</a:t>
                      </a:r>
                    </a:p>
                  </a:txBody>
                  <a:tcPr/>
                </a:tc>
                <a:tc>
                  <a:txBody>
                    <a:bodyPr/>
                    <a:lstStyle/>
                    <a:p>
                      <a:r>
                        <a:rPr lang="en-US" dirty="0"/>
                        <a:t>Coordinator, Technology services and implementation</a:t>
                      </a:r>
                    </a:p>
                  </a:txBody>
                  <a:tcPr/>
                </a:tc>
                <a:tc>
                  <a:txBody>
                    <a:bodyPr/>
                    <a:lstStyle/>
                    <a:p>
                      <a:endParaRPr lang="en-US" dirty="0"/>
                    </a:p>
                  </a:txBody>
                  <a:tcPr/>
                </a:tc>
                <a:extLst>
                  <a:ext uri="{0D108BD9-81ED-4DB2-BD59-A6C34878D82A}">
                    <a16:rowId xmlns:a16="http://schemas.microsoft.com/office/drawing/2014/main" val="1044080436"/>
                  </a:ext>
                </a:extLst>
              </a:tr>
              <a:tr h="370840">
                <a:tc>
                  <a:txBody>
                    <a:bodyPr/>
                    <a:lstStyle/>
                    <a:p>
                      <a:r>
                        <a:rPr lang="en-US" dirty="0"/>
                        <a:t>CapsicoHealthCare, Ltd</a:t>
                      </a:r>
                    </a:p>
                  </a:txBody>
                  <a:tcPr/>
                </a:tc>
                <a:tc>
                  <a:txBody>
                    <a:bodyPr/>
                    <a:lstStyle/>
                    <a:p>
                      <a:r>
                        <a:rPr lang="en-US" dirty="0"/>
                        <a:t>Data platform, data warehousing, </a:t>
                      </a:r>
                    </a:p>
                    <a:p>
                      <a:r>
                        <a:rPr lang="en-US" dirty="0"/>
                        <a:t>Clinical decision making, outcomes dashboards and care management</a:t>
                      </a:r>
                    </a:p>
                  </a:txBody>
                  <a:tcPr/>
                </a:tc>
                <a:tc>
                  <a:txBody>
                    <a:bodyPr/>
                    <a:lstStyle/>
                    <a:p>
                      <a:endParaRPr lang="en-US" dirty="0"/>
                    </a:p>
                  </a:txBody>
                  <a:tcPr/>
                </a:tc>
                <a:extLst>
                  <a:ext uri="{0D108BD9-81ED-4DB2-BD59-A6C34878D82A}">
                    <a16:rowId xmlns:a16="http://schemas.microsoft.com/office/drawing/2014/main" val="904812964"/>
                  </a:ext>
                </a:extLst>
              </a:tr>
              <a:tr h="370840">
                <a:tc>
                  <a:txBody>
                    <a:bodyPr/>
                    <a:lstStyle/>
                    <a:p>
                      <a:r>
                        <a:rPr lang="en-US" dirty="0"/>
                        <a:t>UVT/JADS,  Netherlands</a:t>
                      </a:r>
                    </a:p>
                  </a:txBody>
                  <a:tcPr/>
                </a:tc>
                <a:tc>
                  <a:txBody>
                    <a:bodyPr/>
                    <a:lstStyle/>
                    <a:p>
                      <a:r>
                        <a:rPr lang="en-US" dirty="0"/>
                        <a:t>Security, Privacy and related EU driven policy implementations</a:t>
                      </a:r>
                    </a:p>
                  </a:txBody>
                  <a:tcPr/>
                </a:tc>
                <a:tc>
                  <a:txBody>
                    <a:bodyPr/>
                    <a:lstStyle/>
                    <a:p>
                      <a:endParaRPr lang="en-US" dirty="0"/>
                    </a:p>
                  </a:txBody>
                  <a:tcPr/>
                </a:tc>
                <a:extLst>
                  <a:ext uri="{0D108BD9-81ED-4DB2-BD59-A6C34878D82A}">
                    <a16:rowId xmlns:a16="http://schemas.microsoft.com/office/drawing/2014/main" val="2598204693"/>
                  </a:ext>
                </a:extLst>
              </a:tr>
              <a:tr h="370840">
                <a:tc>
                  <a:txBody>
                    <a:bodyPr/>
                    <a:lstStyle/>
                    <a:p>
                      <a:r>
                        <a:rPr lang="en-US" dirty="0"/>
                        <a:t>Tampere University (TU)</a:t>
                      </a:r>
                    </a:p>
                  </a:txBody>
                  <a:tcPr/>
                </a:tc>
                <a:tc>
                  <a:txBody>
                    <a:bodyPr/>
                    <a:lstStyle/>
                    <a:p>
                      <a:r>
                        <a:rPr lang="en-US" dirty="0"/>
                        <a:t>Mobile applications and outcomes dashboards</a:t>
                      </a:r>
                    </a:p>
                  </a:txBody>
                  <a:tcPr/>
                </a:tc>
                <a:tc>
                  <a:txBody>
                    <a:bodyPr/>
                    <a:lstStyle/>
                    <a:p>
                      <a:endParaRPr lang="en-US" dirty="0"/>
                    </a:p>
                  </a:txBody>
                  <a:tcPr/>
                </a:tc>
                <a:extLst>
                  <a:ext uri="{0D108BD9-81ED-4DB2-BD59-A6C34878D82A}">
                    <a16:rowId xmlns:a16="http://schemas.microsoft.com/office/drawing/2014/main" val="3226454429"/>
                  </a:ext>
                </a:extLst>
              </a:tr>
              <a:tr h="370840">
                <a:tc>
                  <a:txBody>
                    <a:bodyPr/>
                    <a:lstStyle/>
                    <a:p>
                      <a:r>
                        <a:rPr lang="en-US" dirty="0"/>
                        <a:t>Politecnico Di Milano</a:t>
                      </a:r>
                    </a:p>
                  </a:txBody>
                  <a:tcPr/>
                </a:tc>
                <a:tc>
                  <a:txBody>
                    <a:bodyPr/>
                    <a:lstStyle/>
                    <a:p>
                      <a:r>
                        <a:rPr lang="en-US" dirty="0"/>
                        <a:t>Workflows, Microservices and Privacy models</a:t>
                      </a:r>
                    </a:p>
                  </a:txBody>
                  <a:tcPr/>
                </a:tc>
                <a:tc>
                  <a:txBody>
                    <a:bodyPr/>
                    <a:lstStyle/>
                    <a:p>
                      <a:endParaRPr lang="en-US" dirty="0"/>
                    </a:p>
                  </a:txBody>
                  <a:tcPr/>
                </a:tc>
                <a:extLst>
                  <a:ext uri="{0D108BD9-81ED-4DB2-BD59-A6C34878D82A}">
                    <a16:rowId xmlns:a16="http://schemas.microsoft.com/office/drawing/2014/main" val="754813719"/>
                  </a:ext>
                </a:extLst>
              </a:tr>
            </a:tbl>
          </a:graphicData>
        </a:graphic>
      </p:graphicFrame>
      <p:graphicFrame>
        <p:nvGraphicFramePr>
          <p:cNvPr id="8" name="Table 7">
            <a:extLst>
              <a:ext uri="{FF2B5EF4-FFF2-40B4-BE49-F238E27FC236}">
                <a16:creationId xmlns:a16="http://schemas.microsoft.com/office/drawing/2014/main" id="{2CB0E050-A830-419A-9271-9643B4CEF22E}"/>
              </a:ext>
            </a:extLst>
          </p:cNvPr>
          <p:cNvGraphicFramePr>
            <a:graphicFrameLocks noGrp="1"/>
          </p:cNvGraphicFramePr>
          <p:nvPr>
            <p:extLst>
              <p:ext uri="{D42A27DB-BD31-4B8C-83A1-F6EECF244321}">
                <p14:modId xmlns:p14="http://schemas.microsoft.com/office/powerpoint/2010/main" val="4396751"/>
              </p:ext>
            </p:extLst>
          </p:nvPr>
        </p:nvGraphicFramePr>
        <p:xfrm>
          <a:off x="315015" y="4845670"/>
          <a:ext cx="11038785" cy="1483360"/>
        </p:xfrm>
        <a:graphic>
          <a:graphicData uri="http://schemas.openxmlformats.org/drawingml/2006/table">
            <a:tbl>
              <a:tblPr firstRow="1" bandRow="1">
                <a:tableStyleId>{7E9639D4-E3E2-4D34-9284-5A2195B3D0D7}</a:tableStyleId>
              </a:tblPr>
              <a:tblGrid>
                <a:gridCol w="3679595">
                  <a:extLst>
                    <a:ext uri="{9D8B030D-6E8A-4147-A177-3AD203B41FA5}">
                      <a16:colId xmlns:a16="http://schemas.microsoft.com/office/drawing/2014/main" val="3555813657"/>
                    </a:ext>
                  </a:extLst>
                </a:gridCol>
                <a:gridCol w="4585864">
                  <a:extLst>
                    <a:ext uri="{9D8B030D-6E8A-4147-A177-3AD203B41FA5}">
                      <a16:colId xmlns:a16="http://schemas.microsoft.com/office/drawing/2014/main" val="3627994847"/>
                    </a:ext>
                  </a:extLst>
                </a:gridCol>
                <a:gridCol w="2773326">
                  <a:extLst>
                    <a:ext uri="{9D8B030D-6E8A-4147-A177-3AD203B41FA5}">
                      <a16:colId xmlns:a16="http://schemas.microsoft.com/office/drawing/2014/main" val="2509873263"/>
                    </a:ext>
                  </a:extLst>
                </a:gridCol>
              </a:tblGrid>
              <a:tr h="370840">
                <a:tc>
                  <a:txBody>
                    <a:bodyPr/>
                    <a:lstStyle/>
                    <a:p>
                      <a:r>
                        <a:rPr lang="en-US" dirty="0"/>
                        <a:t>Secure/Trusted Cloud Providers </a:t>
                      </a:r>
                    </a:p>
                  </a:txBody>
                  <a:tcPr/>
                </a:tc>
                <a:tc>
                  <a:txBody>
                    <a:bodyPr/>
                    <a:lstStyle/>
                    <a:p>
                      <a:r>
                        <a:rPr lang="en-US" dirty="0"/>
                        <a:t>Role</a:t>
                      </a:r>
                    </a:p>
                  </a:txBody>
                  <a:tcPr/>
                </a:tc>
                <a:tc>
                  <a:txBody>
                    <a:bodyPr/>
                    <a:lstStyle/>
                    <a:p>
                      <a:r>
                        <a:rPr lang="en-US" dirty="0"/>
                        <a:t>Expected value</a:t>
                      </a:r>
                    </a:p>
                  </a:txBody>
                  <a:tcPr/>
                </a:tc>
                <a:extLst>
                  <a:ext uri="{0D108BD9-81ED-4DB2-BD59-A6C34878D82A}">
                    <a16:rowId xmlns:a16="http://schemas.microsoft.com/office/drawing/2014/main" val="1865788159"/>
                  </a:ext>
                </a:extLst>
              </a:tr>
              <a:tr h="37084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961430834"/>
                  </a:ext>
                </a:extLst>
              </a:tr>
              <a:tr h="370840">
                <a:tc>
                  <a:txBody>
                    <a:bodyPr/>
                    <a:lstStyle/>
                    <a:p>
                      <a:r>
                        <a:rPr lang="en-US" dirty="0"/>
                        <a:t>Webair (Amsterdam)</a:t>
                      </a:r>
                    </a:p>
                  </a:txBody>
                  <a:tcPr/>
                </a:tc>
                <a:tc>
                  <a:txBody>
                    <a:bodyPr/>
                    <a:lstStyle/>
                    <a:p>
                      <a:r>
                        <a:rPr lang="en-US" dirty="0"/>
                        <a:t>Cloud vendor – GDPR &amp; Privacy enabled</a:t>
                      </a:r>
                    </a:p>
                  </a:txBody>
                  <a:tcPr/>
                </a:tc>
                <a:tc>
                  <a:txBody>
                    <a:bodyPr/>
                    <a:lstStyle/>
                    <a:p>
                      <a:endParaRPr lang="en-US" dirty="0"/>
                    </a:p>
                  </a:txBody>
                  <a:tcPr/>
                </a:tc>
                <a:extLst>
                  <a:ext uri="{0D108BD9-81ED-4DB2-BD59-A6C34878D82A}">
                    <a16:rowId xmlns:a16="http://schemas.microsoft.com/office/drawing/2014/main" val="1044080436"/>
                  </a:ext>
                </a:extLst>
              </a:tr>
              <a:tr h="37084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904812964"/>
                  </a:ext>
                </a:extLst>
              </a:tr>
            </a:tbl>
          </a:graphicData>
        </a:graphic>
      </p:graphicFrame>
    </p:spTree>
    <p:extLst>
      <p:ext uri="{BB962C8B-B14F-4D97-AF65-F5344CB8AC3E}">
        <p14:creationId xmlns:p14="http://schemas.microsoft.com/office/powerpoint/2010/main" val="2308602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5A4BB8A-A088-4CA6-8FD7-0C3A40D7CBE9}"/>
              </a:ext>
            </a:extLst>
          </p:cNvPr>
          <p:cNvSpPr>
            <a:spLocks noGrp="1"/>
          </p:cNvSpPr>
          <p:nvPr>
            <p:ph type="title"/>
          </p:nvPr>
        </p:nvSpPr>
        <p:spPr>
          <a:xfrm>
            <a:off x="0" y="0"/>
            <a:ext cx="12192000" cy="619063"/>
          </a:xfrm>
          <a:solidFill>
            <a:schemeClr val="accent1">
              <a:lumMod val="40000"/>
              <a:lumOff val="60000"/>
            </a:schemeClr>
          </a:solidFill>
        </p:spPr>
        <p:txBody>
          <a:bodyPr>
            <a:normAutofit/>
          </a:bodyPr>
          <a:lstStyle/>
          <a:p>
            <a:r>
              <a:rPr lang="en-US" sz="3600" b="1" dirty="0"/>
              <a:t>Integrated &amp; Personalized Care Capabilities</a:t>
            </a:r>
          </a:p>
        </p:txBody>
      </p:sp>
      <p:sp>
        <p:nvSpPr>
          <p:cNvPr id="4" name="Footer Placeholder 3">
            <a:extLst>
              <a:ext uri="{FF2B5EF4-FFF2-40B4-BE49-F238E27FC236}">
                <a16:creationId xmlns:a16="http://schemas.microsoft.com/office/drawing/2014/main" id="{FB54B842-8112-4F21-AEC1-A4993700D645}"/>
              </a:ext>
            </a:extLst>
          </p:cNvPr>
          <p:cNvSpPr>
            <a:spLocks noGrp="1"/>
          </p:cNvSpPr>
          <p:nvPr>
            <p:ph type="ftr" sz="quarter" idx="11"/>
          </p:nvPr>
        </p:nvSpPr>
        <p:spPr>
          <a:xfrm>
            <a:off x="9058939" y="6581058"/>
            <a:ext cx="2603205" cy="171742"/>
          </a:xfrm>
        </p:spPr>
        <p:txBody>
          <a:bodyPr/>
          <a:lstStyle/>
          <a:p>
            <a:r>
              <a:rPr lang="en-US" dirty="0"/>
              <a:t>All rights reserved.  Cannot distribute.  Confidential</a:t>
            </a:r>
          </a:p>
        </p:txBody>
      </p:sp>
      <p:sp>
        <p:nvSpPr>
          <p:cNvPr id="5" name="Slide Number Placeholder 4">
            <a:extLst>
              <a:ext uri="{FF2B5EF4-FFF2-40B4-BE49-F238E27FC236}">
                <a16:creationId xmlns:a16="http://schemas.microsoft.com/office/drawing/2014/main" id="{0C638346-1BC2-4AF4-AC65-F024311B41F1}"/>
              </a:ext>
            </a:extLst>
          </p:cNvPr>
          <p:cNvSpPr>
            <a:spLocks noGrp="1"/>
          </p:cNvSpPr>
          <p:nvPr>
            <p:ph type="sldNum" sz="quarter" idx="12"/>
          </p:nvPr>
        </p:nvSpPr>
        <p:spPr>
          <a:xfrm>
            <a:off x="9291082" y="6454414"/>
            <a:ext cx="2743200" cy="365125"/>
          </a:xfrm>
        </p:spPr>
        <p:txBody>
          <a:bodyPr/>
          <a:lstStyle/>
          <a:p>
            <a:fld id="{17D3C0D7-CDC6-4E3D-ADED-72DD6C8BCDB7}" type="slidenum">
              <a:rPr lang="en-US" smtClean="0"/>
              <a:t>16</a:t>
            </a:fld>
            <a:endParaRPr lang="en-US" dirty="0"/>
          </a:p>
        </p:txBody>
      </p:sp>
      <p:sp>
        <p:nvSpPr>
          <p:cNvPr id="50" name="TextBox 49">
            <a:extLst>
              <a:ext uri="{FF2B5EF4-FFF2-40B4-BE49-F238E27FC236}">
                <a16:creationId xmlns:a16="http://schemas.microsoft.com/office/drawing/2014/main" id="{B4377DA9-0CEF-46D9-8C4C-D9F81F05738E}"/>
              </a:ext>
            </a:extLst>
          </p:cNvPr>
          <p:cNvSpPr txBox="1"/>
          <p:nvPr/>
        </p:nvSpPr>
        <p:spPr>
          <a:xfrm>
            <a:off x="9058939" y="1266453"/>
            <a:ext cx="3051646" cy="4524315"/>
          </a:xfrm>
          <a:prstGeom prst="rect">
            <a:avLst/>
          </a:prstGeom>
          <a:noFill/>
        </p:spPr>
        <p:txBody>
          <a:bodyPr wrap="square" rtlCol="0">
            <a:spAutoFit/>
          </a:bodyPr>
          <a:lstStyle/>
          <a:p>
            <a:r>
              <a:rPr lang="en-US" dirty="0"/>
              <a:t>Cancer Centers &amp; Hospitals</a:t>
            </a:r>
          </a:p>
          <a:p>
            <a:pPr marL="285750" indent="-285750">
              <a:buFont typeface="Arial" panose="020B0604020202020204" pitchFamily="34" charset="0"/>
              <a:buChar char="•"/>
            </a:pPr>
            <a:r>
              <a:rPr lang="en-US" dirty="0"/>
              <a:t>Define care protocols</a:t>
            </a:r>
          </a:p>
          <a:p>
            <a:pPr marL="285750" indent="-285750">
              <a:buFont typeface="Arial" panose="020B0604020202020204" pitchFamily="34" charset="0"/>
              <a:buChar char="•"/>
            </a:pPr>
            <a:r>
              <a:rPr lang="en-US" dirty="0"/>
              <a:t>Patient consent for care</a:t>
            </a:r>
          </a:p>
          <a:p>
            <a:pPr marL="285750" indent="-285750">
              <a:buFont typeface="Arial" panose="020B0604020202020204" pitchFamily="34" charset="0"/>
              <a:buChar char="•"/>
            </a:pPr>
            <a:r>
              <a:rPr lang="en-US" dirty="0"/>
              <a:t>Patient enrollment</a:t>
            </a:r>
          </a:p>
          <a:p>
            <a:pPr marL="285750" indent="-285750">
              <a:buFont typeface="Arial" panose="020B0604020202020204" pitchFamily="34" charset="0"/>
              <a:buChar char="•"/>
            </a:pPr>
            <a:r>
              <a:rPr lang="en-US" dirty="0"/>
              <a:t>Professionals enrollment</a:t>
            </a:r>
          </a:p>
          <a:p>
            <a:pPr marL="285750" indent="-285750">
              <a:buFont typeface="Arial" panose="020B0604020202020204" pitchFamily="34" charset="0"/>
              <a:buChar char="•"/>
            </a:pPr>
            <a:r>
              <a:rPr lang="en-US" dirty="0"/>
              <a:t>Home care integration</a:t>
            </a:r>
          </a:p>
          <a:p>
            <a:pPr marL="285750" indent="-285750">
              <a:buFont typeface="Arial" panose="020B0604020202020204" pitchFamily="34" charset="0"/>
              <a:buChar char="•"/>
            </a:pPr>
            <a:r>
              <a:rPr lang="en-US" dirty="0"/>
              <a:t>Regional network integration</a:t>
            </a:r>
          </a:p>
          <a:p>
            <a:pPr marL="285750" indent="-285750">
              <a:buFont typeface="Arial" panose="020B0604020202020204" pitchFamily="34" charset="0"/>
              <a:buChar char="•"/>
            </a:pPr>
            <a:r>
              <a:rPr lang="en-US" dirty="0"/>
              <a:t>Pain, QoL &amp; nutritional services</a:t>
            </a:r>
          </a:p>
          <a:p>
            <a:pPr marL="285750" indent="-285750">
              <a:buFont typeface="Arial" panose="020B0604020202020204" pitchFamily="34" charset="0"/>
              <a:buChar char="•"/>
            </a:pPr>
            <a:r>
              <a:rPr lang="en-US" dirty="0"/>
              <a:t>Observational trial</a:t>
            </a:r>
          </a:p>
          <a:p>
            <a:pPr marL="285750" indent="-285750">
              <a:buFont typeface="Arial" panose="020B0604020202020204" pitchFamily="34" charset="0"/>
              <a:buChar char="•"/>
            </a:pPr>
            <a:r>
              <a:rPr lang="en-US" dirty="0"/>
              <a:t>Patient adoption of technology</a:t>
            </a:r>
          </a:p>
          <a:p>
            <a:pPr marL="285750" indent="-285750">
              <a:buFont typeface="Arial" panose="020B0604020202020204" pitchFamily="34" charset="0"/>
              <a:buChar char="•"/>
            </a:pPr>
            <a:r>
              <a:rPr lang="en-US" dirty="0"/>
              <a:t>Outcomes/clinical measures</a:t>
            </a:r>
          </a:p>
          <a:p>
            <a:pPr marL="285750" indent="-285750">
              <a:buFont typeface="Arial" panose="020B0604020202020204" pitchFamily="34" charset="0"/>
              <a:buChar char="•"/>
            </a:pPr>
            <a:endParaRPr lang="en-US" dirty="0"/>
          </a:p>
        </p:txBody>
      </p:sp>
      <p:sp>
        <p:nvSpPr>
          <p:cNvPr id="51" name="TextBox 50">
            <a:extLst>
              <a:ext uri="{FF2B5EF4-FFF2-40B4-BE49-F238E27FC236}">
                <a16:creationId xmlns:a16="http://schemas.microsoft.com/office/drawing/2014/main" id="{DBC46A69-EF46-445B-84E4-F317227D351F}"/>
              </a:ext>
            </a:extLst>
          </p:cNvPr>
          <p:cNvSpPr txBox="1"/>
          <p:nvPr/>
        </p:nvSpPr>
        <p:spPr>
          <a:xfrm>
            <a:off x="54290" y="1543452"/>
            <a:ext cx="3167717" cy="3416320"/>
          </a:xfrm>
          <a:prstGeom prst="rect">
            <a:avLst/>
          </a:prstGeom>
          <a:noFill/>
        </p:spPr>
        <p:txBody>
          <a:bodyPr wrap="square" rtlCol="0">
            <a:spAutoFit/>
          </a:bodyPr>
          <a:lstStyle/>
          <a:p>
            <a:r>
              <a:rPr lang="en-US" dirty="0"/>
              <a:t>Technology and Clinical Workflow</a:t>
            </a:r>
          </a:p>
          <a:p>
            <a:pPr marL="285750" indent="-285750">
              <a:buFont typeface="Arial" panose="020B0604020202020204" pitchFamily="34" charset="0"/>
              <a:buChar char="•"/>
            </a:pPr>
            <a:r>
              <a:rPr lang="en-US" dirty="0"/>
              <a:t>Define care workflows</a:t>
            </a:r>
          </a:p>
          <a:p>
            <a:pPr marL="285750" indent="-285750">
              <a:buFont typeface="Arial" panose="020B0604020202020204" pitchFamily="34" charset="0"/>
              <a:buChar char="•"/>
            </a:pPr>
            <a:r>
              <a:rPr lang="en-US" dirty="0"/>
              <a:t>Software to enroll patients</a:t>
            </a:r>
          </a:p>
          <a:p>
            <a:pPr marL="285750" indent="-285750">
              <a:buFont typeface="Arial" panose="020B0604020202020204" pitchFamily="34" charset="0"/>
              <a:buChar char="•"/>
            </a:pPr>
            <a:r>
              <a:rPr lang="en-US" dirty="0"/>
              <a:t>GDPR support</a:t>
            </a:r>
          </a:p>
          <a:p>
            <a:pPr marL="285750" indent="-285750">
              <a:buFont typeface="Arial" panose="020B0604020202020204" pitchFamily="34" charset="0"/>
              <a:buChar char="•"/>
            </a:pPr>
            <a:r>
              <a:rPr lang="en-US" dirty="0"/>
              <a:t>Secure patient communication</a:t>
            </a:r>
          </a:p>
          <a:p>
            <a:pPr marL="285750" indent="-285750">
              <a:buFont typeface="Arial" panose="020B0604020202020204" pitchFamily="34" charset="0"/>
              <a:buChar char="•"/>
            </a:pPr>
            <a:r>
              <a:rPr lang="en-US" dirty="0"/>
              <a:t>Mobile apps for feedback</a:t>
            </a:r>
          </a:p>
          <a:p>
            <a:pPr marL="285750" indent="-285750">
              <a:buFont typeface="Arial" panose="020B0604020202020204" pitchFamily="34" charset="0"/>
              <a:buChar char="•"/>
            </a:pPr>
            <a:r>
              <a:rPr lang="en-US" dirty="0"/>
              <a:t>Low cost smart phone apps</a:t>
            </a:r>
          </a:p>
          <a:p>
            <a:pPr marL="285750" indent="-285750">
              <a:buFont typeface="Arial" panose="020B0604020202020204" pitchFamily="34" charset="0"/>
              <a:buChar char="•"/>
            </a:pPr>
            <a:r>
              <a:rPr lang="en-US" dirty="0"/>
              <a:t>Pilot trial management</a:t>
            </a:r>
          </a:p>
          <a:p>
            <a:pPr marL="285750" indent="-285750">
              <a:buFont typeface="Arial" panose="020B0604020202020204" pitchFamily="34" charset="0"/>
              <a:buChar char="•"/>
            </a:pPr>
            <a:r>
              <a:rPr lang="en-US" dirty="0"/>
              <a:t>Data warehouse</a:t>
            </a:r>
          </a:p>
          <a:p>
            <a:pPr marL="285750" indent="-285750">
              <a:buFont typeface="Arial" panose="020B0604020202020204" pitchFamily="34" charset="0"/>
              <a:buChar char="•"/>
            </a:pPr>
            <a:r>
              <a:rPr lang="en-US" dirty="0"/>
              <a:t>Dashboards on Outcomes</a:t>
            </a:r>
          </a:p>
        </p:txBody>
      </p:sp>
      <p:sp>
        <p:nvSpPr>
          <p:cNvPr id="24" name="TextBox 23">
            <a:extLst>
              <a:ext uri="{FF2B5EF4-FFF2-40B4-BE49-F238E27FC236}">
                <a16:creationId xmlns:a16="http://schemas.microsoft.com/office/drawing/2014/main" id="{32390BDE-5D00-4621-9345-D42115B88F1C}"/>
              </a:ext>
            </a:extLst>
          </p:cNvPr>
          <p:cNvSpPr txBox="1"/>
          <p:nvPr/>
        </p:nvSpPr>
        <p:spPr>
          <a:xfrm>
            <a:off x="2705198" y="6373778"/>
            <a:ext cx="6237670" cy="369332"/>
          </a:xfrm>
          <a:prstGeom prst="rect">
            <a:avLst/>
          </a:prstGeom>
          <a:noFill/>
        </p:spPr>
        <p:txBody>
          <a:bodyPr wrap="none" rtlCol="0">
            <a:spAutoFit/>
          </a:bodyPr>
          <a:lstStyle/>
          <a:p>
            <a:r>
              <a:rPr lang="en-US" b="1" i="1" dirty="0">
                <a:solidFill>
                  <a:srgbClr val="FF0000"/>
                </a:solidFill>
              </a:rPr>
              <a:t>Regional and EU Policy Makers on Sustainability and Scalability </a:t>
            </a:r>
          </a:p>
        </p:txBody>
      </p:sp>
      <p:pic>
        <p:nvPicPr>
          <p:cNvPr id="2" name="Picture 1">
            <a:extLst>
              <a:ext uri="{FF2B5EF4-FFF2-40B4-BE49-F238E27FC236}">
                <a16:creationId xmlns:a16="http://schemas.microsoft.com/office/drawing/2014/main" id="{220939B6-60B9-4A18-ABF9-C1AFAE23CCB2}"/>
              </a:ext>
            </a:extLst>
          </p:cNvPr>
          <p:cNvPicPr>
            <a:picLocks noChangeAspect="1"/>
          </p:cNvPicPr>
          <p:nvPr/>
        </p:nvPicPr>
        <p:blipFill>
          <a:blip r:embed="rId2"/>
          <a:stretch>
            <a:fillRect/>
          </a:stretch>
        </p:blipFill>
        <p:spPr>
          <a:xfrm>
            <a:off x="2987749" y="1389033"/>
            <a:ext cx="6071190" cy="3925515"/>
          </a:xfrm>
          <a:prstGeom prst="rect">
            <a:avLst/>
          </a:prstGeom>
        </p:spPr>
      </p:pic>
    </p:spTree>
    <p:extLst>
      <p:ext uri="{BB962C8B-B14F-4D97-AF65-F5344CB8AC3E}">
        <p14:creationId xmlns:p14="http://schemas.microsoft.com/office/powerpoint/2010/main" val="4129497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2F860-1FE6-4A3F-B2F9-F6CA183831ED}"/>
              </a:ext>
            </a:extLst>
          </p:cNvPr>
          <p:cNvSpPr>
            <a:spLocks noGrp="1"/>
          </p:cNvSpPr>
          <p:nvPr>
            <p:ph type="title"/>
          </p:nvPr>
        </p:nvSpPr>
        <p:spPr>
          <a:xfrm>
            <a:off x="0" y="-1"/>
            <a:ext cx="12192000" cy="885825"/>
          </a:xfrm>
          <a:solidFill>
            <a:schemeClr val="accent1">
              <a:lumMod val="20000"/>
              <a:lumOff val="80000"/>
            </a:schemeClr>
          </a:solidFill>
        </p:spPr>
        <p:txBody>
          <a:bodyPr>
            <a:normAutofit/>
          </a:bodyPr>
          <a:lstStyle/>
          <a:p>
            <a:r>
              <a:rPr lang="en-US" sz="2800" b="1" dirty="0"/>
              <a:t>How do we manage Scalability and Long Term Sustainability?  Regional &amp; EU Network Representatives in Steering Committee for SmartConnect H2020 </a:t>
            </a:r>
          </a:p>
        </p:txBody>
      </p:sp>
      <p:sp>
        <p:nvSpPr>
          <p:cNvPr id="3" name="Footer Placeholder 2">
            <a:extLst>
              <a:ext uri="{FF2B5EF4-FFF2-40B4-BE49-F238E27FC236}">
                <a16:creationId xmlns:a16="http://schemas.microsoft.com/office/drawing/2014/main" id="{420D54D5-6DF6-4F1D-87E5-DE9E1CF51801}"/>
              </a:ext>
            </a:extLst>
          </p:cNvPr>
          <p:cNvSpPr>
            <a:spLocks noGrp="1"/>
          </p:cNvSpPr>
          <p:nvPr>
            <p:ph type="ftr" sz="quarter" idx="11"/>
          </p:nvPr>
        </p:nvSpPr>
        <p:spPr>
          <a:xfrm>
            <a:off x="296955" y="6689716"/>
            <a:ext cx="4114800" cy="127471"/>
          </a:xfrm>
        </p:spPr>
        <p:txBody>
          <a:bodyPr/>
          <a:lstStyle/>
          <a:p>
            <a:r>
              <a:rPr lang="en-US" dirty="0"/>
              <a:t>All rights reserved.  Cannot distribute.  Confidential</a:t>
            </a:r>
          </a:p>
        </p:txBody>
      </p:sp>
      <p:sp>
        <p:nvSpPr>
          <p:cNvPr id="4" name="Slide Number Placeholder 3">
            <a:extLst>
              <a:ext uri="{FF2B5EF4-FFF2-40B4-BE49-F238E27FC236}">
                <a16:creationId xmlns:a16="http://schemas.microsoft.com/office/drawing/2014/main" id="{781E7081-23A6-4AA3-97DB-5698BC662E12}"/>
              </a:ext>
            </a:extLst>
          </p:cNvPr>
          <p:cNvSpPr>
            <a:spLocks noGrp="1"/>
          </p:cNvSpPr>
          <p:nvPr>
            <p:ph type="sldNum" sz="quarter" idx="12"/>
          </p:nvPr>
        </p:nvSpPr>
        <p:spPr/>
        <p:txBody>
          <a:bodyPr/>
          <a:lstStyle/>
          <a:p>
            <a:fld id="{17D3C0D7-CDC6-4E3D-ADED-72DD6C8BCDB7}" type="slidenum">
              <a:rPr lang="en-US" smtClean="0"/>
              <a:t>17</a:t>
            </a:fld>
            <a:endParaRPr lang="en-US" dirty="0"/>
          </a:p>
        </p:txBody>
      </p:sp>
      <p:grpSp>
        <p:nvGrpSpPr>
          <p:cNvPr id="6" name="Group 5">
            <a:extLst>
              <a:ext uri="{FF2B5EF4-FFF2-40B4-BE49-F238E27FC236}">
                <a16:creationId xmlns:a16="http://schemas.microsoft.com/office/drawing/2014/main" id="{7DAF319E-081E-4B85-9FC1-23345BD8C8A5}"/>
              </a:ext>
            </a:extLst>
          </p:cNvPr>
          <p:cNvGrpSpPr/>
          <p:nvPr/>
        </p:nvGrpSpPr>
        <p:grpSpPr>
          <a:xfrm>
            <a:off x="296955" y="958996"/>
            <a:ext cx="11342595" cy="5711132"/>
            <a:chOff x="296955" y="1032168"/>
            <a:chExt cx="11342595" cy="5711132"/>
          </a:xfrm>
        </p:grpSpPr>
        <p:sp>
          <p:nvSpPr>
            <p:cNvPr id="77" name="Rectangle: Rounded Corners 76">
              <a:extLst>
                <a:ext uri="{FF2B5EF4-FFF2-40B4-BE49-F238E27FC236}">
                  <a16:creationId xmlns:a16="http://schemas.microsoft.com/office/drawing/2014/main" id="{6EC06ACD-5E9E-4204-89E4-048A1CA4DACF}"/>
                </a:ext>
              </a:extLst>
            </p:cNvPr>
            <p:cNvSpPr/>
            <p:nvPr/>
          </p:nvSpPr>
          <p:spPr>
            <a:xfrm>
              <a:off x="296955" y="1032168"/>
              <a:ext cx="11342595" cy="1136643"/>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9C50D58E-2B5A-4608-B444-408542297801}"/>
                </a:ext>
              </a:extLst>
            </p:cNvPr>
            <p:cNvSpPr/>
            <p:nvPr/>
          </p:nvSpPr>
          <p:spPr>
            <a:xfrm>
              <a:off x="4865960" y="1140510"/>
              <a:ext cx="2392940" cy="8292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Country/Regional Policy Makers &amp;</a:t>
              </a:r>
            </a:p>
            <a:p>
              <a:pPr algn="ctr"/>
              <a:r>
                <a:rPr lang="en-US" dirty="0"/>
                <a:t>Ministries/Agencies</a:t>
              </a:r>
            </a:p>
          </p:txBody>
        </p:sp>
        <p:sp>
          <p:nvSpPr>
            <p:cNvPr id="7" name="Rectangle 6">
              <a:extLst>
                <a:ext uri="{FF2B5EF4-FFF2-40B4-BE49-F238E27FC236}">
                  <a16:creationId xmlns:a16="http://schemas.microsoft.com/office/drawing/2014/main" id="{57B08825-E2FA-41B5-85AB-1A2198378F3C}"/>
                </a:ext>
              </a:extLst>
            </p:cNvPr>
            <p:cNvSpPr/>
            <p:nvPr/>
          </p:nvSpPr>
          <p:spPr>
            <a:xfrm>
              <a:off x="1771136" y="3081613"/>
              <a:ext cx="1450220" cy="660398"/>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Physician </a:t>
              </a:r>
            </a:p>
            <a:p>
              <a:pPr algn="ctr"/>
              <a:r>
                <a:rPr lang="en-US" dirty="0">
                  <a:solidFill>
                    <a:schemeClr val="tx1"/>
                  </a:solidFill>
                </a:rPr>
                <a:t>Network </a:t>
              </a:r>
            </a:p>
            <a:p>
              <a:pPr algn="ctr"/>
              <a:r>
                <a:rPr lang="en-US" dirty="0">
                  <a:solidFill>
                    <a:schemeClr val="tx1"/>
                  </a:solidFill>
                </a:rPr>
                <a:t>(Regional)</a:t>
              </a:r>
            </a:p>
          </p:txBody>
        </p:sp>
        <p:sp>
          <p:nvSpPr>
            <p:cNvPr id="8" name="Rectangle 7">
              <a:extLst>
                <a:ext uri="{FF2B5EF4-FFF2-40B4-BE49-F238E27FC236}">
                  <a16:creationId xmlns:a16="http://schemas.microsoft.com/office/drawing/2014/main" id="{275BD27D-5E17-47A8-B126-28DD6F537613}"/>
                </a:ext>
              </a:extLst>
            </p:cNvPr>
            <p:cNvSpPr/>
            <p:nvPr/>
          </p:nvSpPr>
          <p:spPr>
            <a:xfrm>
              <a:off x="4929311" y="2693963"/>
              <a:ext cx="1846100" cy="634240"/>
            </a:xfrm>
            <a:prstGeom prst="rect">
              <a:avLst/>
            </a:prstGeom>
            <a:solidFill>
              <a:schemeClr val="accent6">
                <a:lumMod val="60000"/>
                <a:lumOff val="40000"/>
              </a:scheme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Primary</a:t>
              </a:r>
            </a:p>
            <a:p>
              <a:pPr algn="ctr"/>
              <a:r>
                <a:rPr lang="en-US" dirty="0">
                  <a:solidFill>
                    <a:schemeClr val="tx1"/>
                  </a:solidFill>
                </a:rPr>
                <a:t>Care, GPs</a:t>
              </a:r>
            </a:p>
          </p:txBody>
        </p:sp>
        <p:sp>
          <p:nvSpPr>
            <p:cNvPr id="9" name="Rectangle 8">
              <a:extLst>
                <a:ext uri="{FF2B5EF4-FFF2-40B4-BE49-F238E27FC236}">
                  <a16:creationId xmlns:a16="http://schemas.microsoft.com/office/drawing/2014/main" id="{72385FE3-A1DD-462C-9341-E44C8F0FF311}"/>
                </a:ext>
              </a:extLst>
            </p:cNvPr>
            <p:cNvSpPr/>
            <p:nvPr/>
          </p:nvSpPr>
          <p:spPr>
            <a:xfrm>
              <a:off x="8572434" y="2986363"/>
              <a:ext cx="1981200" cy="92392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Hospital</a:t>
              </a:r>
            </a:p>
            <a:p>
              <a:pPr algn="ctr"/>
              <a:r>
                <a:rPr lang="en-US" dirty="0">
                  <a:solidFill>
                    <a:schemeClr val="tx1"/>
                  </a:solidFill>
                </a:rPr>
                <a:t>Network</a:t>
              </a:r>
            </a:p>
            <a:p>
              <a:pPr algn="ctr"/>
              <a:r>
                <a:rPr lang="en-US" dirty="0">
                  <a:solidFill>
                    <a:schemeClr val="tx1"/>
                  </a:solidFill>
                </a:rPr>
                <a:t>(Regional)</a:t>
              </a:r>
            </a:p>
          </p:txBody>
        </p:sp>
        <p:sp>
          <p:nvSpPr>
            <p:cNvPr id="10" name="Rectangle 9">
              <a:extLst>
                <a:ext uri="{FF2B5EF4-FFF2-40B4-BE49-F238E27FC236}">
                  <a16:creationId xmlns:a16="http://schemas.microsoft.com/office/drawing/2014/main" id="{263A5057-7DCE-48CF-900F-3C8448A4F7C6}"/>
                </a:ext>
              </a:extLst>
            </p:cNvPr>
            <p:cNvSpPr/>
            <p:nvPr/>
          </p:nvSpPr>
          <p:spPr>
            <a:xfrm>
              <a:off x="1259226" y="1154401"/>
              <a:ext cx="1981200" cy="923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Community</a:t>
              </a:r>
            </a:p>
            <a:p>
              <a:pPr algn="ctr"/>
              <a:r>
                <a:rPr lang="en-US" dirty="0"/>
                <a:t>Care (City and Regions)</a:t>
              </a:r>
            </a:p>
          </p:txBody>
        </p:sp>
        <p:sp>
          <p:nvSpPr>
            <p:cNvPr id="11" name="Rectangle 10">
              <a:extLst>
                <a:ext uri="{FF2B5EF4-FFF2-40B4-BE49-F238E27FC236}">
                  <a16:creationId xmlns:a16="http://schemas.microsoft.com/office/drawing/2014/main" id="{60FB5B20-D399-4449-AB2E-97CA180E5894}"/>
                </a:ext>
              </a:extLst>
            </p:cNvPr>
            <p:cNvSpPr/>
            <p:nvPr/>
          </p:nvSpPr>
          <p:spPr>
            <a:xfrm>
              <a:off x="8642513" y="1122030"/>
              <a:ext cx="1981200" cy="923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EU </a:t>
              </a:r>
            </a:p>
            <a:p>
              <a:pPr algn="ctr"/>
              <a:r>
                <a:rPr lang="en-US" dirty="0"/>
                <a:t>Integrated Networks</a:t>
              </a:r>
            </a:p>
          </p:txBody>
        </p:sp>
        <p:pic>
          <p:nvPicPr>
            <p:cNvPr id="42" name="Picture 41">
              <a:extLst>
                <a:ext uri="{FF2B5EF4-FFF2-40B4-BE49-F238E27FC236}">
                  <a16:creationId xmlns:a16="http://schemas.microsoft.com/office/drawing/2014/main" id="{151A2BDB-91FE-43C3-A0B7-C099CFE28161}"/>
                </a:ext>
              </a:extLst>
            </p:cNvPr>
            <p:cNvPicPr>
              <a:picLocks noChangeAspect="1"/>
            </p:cNvPicPr>
            <p:nvPr/>
          </p:nvPicPr>
          <p:blipFill>
            <a:blip r:embed="rId2"/>
            <a:stretch>
              <a:fillRect/>
            </a:stretch>
          </p:blipFill>
          <p:spPr>
            <a:xfrm>
              <a:off x="5164179" y="5437917"/>
              <a:ext cx="1628827" cy="1305383"/>
            </a:xfrm>
            <a:prstGeom prst="rect">
              <a:avLst/>
            </a:prstGeom>
          </p:spPr>
        </p:pic>
        <p:sp>
          <p:nvSpPr>
            <p:cNvPr id="44" name="Arrow: Down 43">
              <a:extLst>
                <a:ext uri="{FF2B5EF4-FFF2-40B4-BE49-F238E27FC236}">
                  <a16:creationId xmlns:a16="http://schemas.microsoft.com/office/drawing/2014/main" id="{9F820F02-722F-43B3-A3C2-E28E34FF8AD4}"/>
                </a:ext>
              </a:extLst>
            </p:cNvPr>
            <p:cNvSpPr/>
            <p:nvPr/>
          </p:nvSpPr>
          <p:spPr>
            <a:xfrm>
              <a:off x="5660286" y="1986311"/>
              <a:ext cx="485775" cy="7033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Arrow: Down 44">
              <a:extLst>
                <a:ext uri="{FF2B5EF4-FFF2-40B4-BE49-F238E27FC236}">
                  <a16:creationId xmlns:a16="http://schemas.microsoft.com/office/drawing/2014/main" id="{300FCCE6-CEBC-4512-8B9F-FD52F213CD01}"/>
                </a:ext>
              </a:extLst>
            </p:cNvPr>
            <p:cNvSpPr/>
            <p:nvPr/>
          </p:nvSpPr>
          <p:spPr>
            <a:xfrm rot="3754982">
              <a:off x="3952620" y="2669253"/>
              <a:ext cx="358649" cy="936988"/>
            </a:xfrm>
            <a:prstGeom prst="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Arrow: Down 45">
              <a:extLst>
                <a:ext uri="{FF2B5EF4-FFF2-40B4-BE49-F238E27FC236}">
                  <a16:creationId xmlns:a16="http://schemas.microsoft.com/office/drawing/2014/main" id="{7216E8D9-24EA-4888-B83C-E1B9C6F699ED}"/>
                </a:ext>
              </a:extLst>
            </p:cNvPr>
            <p:cNvSpPr/>
            <p:nvPr/>
          </p:nvSpPr>
          <p:spPr>
            <a:xfrm rot="17557250">
              <a:off x="7616998" y="2758619"/>
              <a:ext cx="400337" cy="758267"/>
            </a:xfrm>
            <a:prstGeom prst="downArrow">
              <a:avLst>
                <a:gd name="adj1" fmla="val 50000"/>
                <a:gd name="adj2" fmla="val 55287"/>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Arrow: Left 46">
              <a:extLst>
                <a:ext uri="{FF2B5EF4-FFF2-40B4-BE49-F238E27FC236}">
                  <a16:creationId xmlns:a16="http://schemas.microsoft.com/office/drawing/2014/main" id="{57727DAA-8DED-4E90-A284-8DD21E1E2ADD}"/>
                </a:ext>
              </a:extLst>
            </p:cNvPr>
            <p:cNvSpPr/>
            <p:nvPr/>
          </p:nvSpPr>
          <p:spPr>
            <a:xfrm>
              <a:off x="7239350" y="1371713"/>
              <a:ext cx="1116446" cy="4472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Strategy</a:t>
              </a:r>
            </a:p>
          </p:txBody>
        </p:sp>
        <p:sp>
          <p:nvSpPr>
            <p:cNvPr id="48" name="Arrow: Right 47">
              <a:extLst>
                <a:ext uri="{FF2B5EF4-FFF2-40B4-BE49-F238E27FC236}">
                  <a16:creationId xmlns:a16="http://schemas.microsoft.com/office/drawing/2014/main" id="{B5D06216-A5BF-4B9A-8C7A-ECFBAFC9E106}"/>
                </a:ext>
              </a:extLst>
            </p:cNvPr>
            <p:cNvSpPr/>
            <p:nvPr/>
          </p:nvSpPr>
          <p:spPr>
            <a:xfrm>
              <a:off x="3401052" y="1353560"/>
              <a:ext cx="1375603" cy="5290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Awareness</a:t>
              </a:r>
            </a:p>
          </p:txBody>
        </p:sp>
        <p:pic>
          <p:nvPicPr>
            <p:cNvPr id="49" name="Picture 48">
              <a:extLst>
                <a:ext uri="{FF2B5EF4-FFF2-40B4-BE49-F238E27FC236}">
                  <a16:creationId xmlns:a16="http://schemas.microsoft.com/office/drawing/2014/main" id="{9EBF05F5-119D-4135-9AC0-C9F3BF43D7D2}"/>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578784" y="3046682"/>
              <a:ext cx="727639" cy="863606"/>
            </a:xfrm>
            <a:prstGeom prst="rect">
              <a:avLst/>
            </a:prstGeom>
          </p:spPr>
        </p:pic>
        <p:pic>
          <p:nvPicPr>
            <p:cNvPr id="50" name="Picture 49">
              <a:extLst>
                <a:ext uri="{FF2B5EF4-FFF2-40B4-BE49-F238E27FC236}">
                  <a16:creationId xmlns:a16="http://schemas.microsoft.com/office/drawing/2014/main" id="{BC5B649E-4646-43EC-9D84-0F1B32A036C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0797852" y="3390835"/>
              <a:ext cx="727639" cy="863606"/>
            </a:xfrm>
            <a:prstGeom prst="rect">
              <a:avLst/>
            </a:prstGeom>
          </p:spPr>
        </p:pic>
        <p:pic>
          <p:nvPicPr>
            <p:cNvPr id="51" name="Picture 50">
              <a:extLst>
                <a:ext uri="{FF2B5EF4-FFF2-40B4-BE49-F238E27FC236}">
                  <a16:creationId xmlns:a16="http://schemas.microsoft.com/office/drawing/2014/main" id="{6E706D16-842F-4A2A-A4B9-85739F44A717}"/>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131020" y="3246319"/>
              <a:ext cx="498980" cy="489991"/>
            </a:xfrm>
            <a:prstGeom prst="rect">
              <a:avLst/>
            </a:prstGeom>
          </p:spPr>
        </p:pic>
        <p:pic>
          <p:nvPicPr>
            <p:cNvPr id="52" name="Picture 51">
              <a:extLst>
                <a:ext uri="{FF2B5EF4-FFF2-40B4-BE49-F238E27FC236}">
                  <a16:creationId xmlns:a16="http://schemas.microsoft.com/office/drawing/2014/main" id="{C8A41D53-6E72-437D-955A-601648F4CA20}"/>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319689" y="3491315"/>
              <a:ext cx="498980" cy="489991"/>
            </a:xfrm>
            <a:prstGeom prst="rect">
              <a:avLst/>
            </a:prstGeom>
          </p:spPr>
        </p:pic>
        <p:sp>
          <p:nvSpPr>
            <p:cNvPr id="58" name="Oval 57">
              <a:extLst>
                <a:ext uri="{FF2B5EF4-FFF2-40B4-BE49-F238E27FC236}">
                  <a16:creationId xmlns:a16="http://schemas.microsoft.com/office/drawing/2014/main" id="{9109A917-8737-4A32-9613-1DD99C01734E}"/>
                </a:ext>
              </a:extLst>
            </p:cNvPr>
            <p:cNvSpPr/>
            <p:nvPr/>
          </p:nvSpPr>
          <p:spPr>
            <a:xfrm>
              <a:off x="4426858" y="3941081"/>
              <a:ext cx="3103470" cy="101580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Patient</a:t>
              </a:r>
            </a:p>
            <a:p>
              <a:pPr algn="ctr"/>
              <a:r>
                <a:rPr lang="en-US" b="1" dirty="0">
                  <a:solidFill>
                    <a:schemeClr val="tx1"/>
                  </a:solidFill>
                </a:rPr>
                <a:t>Centric-Integrated Cancer Care</a:t>
              </a:r>
            </a:p>
          </p:txBody>
        </p:sp>
        <p:sp>
          <p:nvSpPr>
            <p:cNvPr id="59" name="Arrow: Down 58">
              <a:extLst>
                <a:ext uri="{FF2B5EF4-FFF2-40B4-BE49-F238E27FC236}">
                  <a16:creationId xmlns:a16="http://schemas.microsoft.com/office/drawing/2014/main" id="{EDE5332B-0997-43A2-9BF7-B3063AA246AA}"/>
                </a:ext>
              </a:extLst>
            </p:cNvPr>
            <p:cNvSpPr/>
            <p:nvPr/>
          </p:nvSpPr>
          <p:spPr>
            <a:xfrm>
              <a:off x="5768820" y="3565554"/>
              <a:ext cx="321319" cy="3596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Arrow: Down 59">
              <a:extLst>
                <a:ext uri="{FF2B5EF4-FFF2-40B4-BE49-F238E27FC236}">
                  <a16:creationId xmlns:a16="http://schemas.microsoft.com/office/drawing/2014/main" id="{C8795876-A824-4D8B-9ACE-5F626B6024F1}"/>
                </a:ext>
              </a:extLst>
            </p:cNvPr>
            <p:cNvSpPr/>
            <p:nvPr/>
          </p:nvSpPr>
          <p:spPr>
            <a:xfrm rot="18090975">
              <a:off x="3686585" y="3843809"/>
              <a:ext cx="321319" cy="3596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Arrow: Down 60">
              <a:extLst>
                <a:ext uri="{FF2B5EF4-FFF2-40B4-BE49-F238E27FC236}">
                  <a16:creationId xmlns:a16="http://schemas.microsoft.com/office/drawing/2014/main" id="{304F30B9-95A8-47E2-8036-7087DDC37677}"/>
                </a:ext>
              </a:extLst>
            </p:cNvPr>
            <p:cNvSpPr/>
            <p:nvPr/>
          </p:nvSpPr>
          <p:spPr>
            <a:xfrm rot="2931505">
              <a:off x="7824113" y="3801489"/>
              <a:ext cx="321319" cy="3596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a:extLst>
                <a:ext uri="{FF2B5EF4-FFF2-40B4-BE49-F238E27FC236}">
                  <a16:creationId xmlns:a16="http://schemas.microsoft.com/office/drawing/2014/main" id="{66DA4593-FB1E-49A4-8F3D-903440780145}"/>
                </a:ext>
              </a:extLst>
            </p:cNvPr>
            <p:cNvSpPr/>
            <p:nvPr/>
          </p:nvSpPr>
          <p:spPr>
            <a:xfrm>
              <a:off x="1630000" y="4861734"/>
              <a:ext cx="1580296" cy="715208"/>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Home Health Aides, Private Duty Nurses</a:t>
              </a:r>
            </a:p>
          </p:txBody>
        </p:sp>
        <p:pic>
          <p:nvPicPr>
            <p:cNvPr id="63" name="Picture 62">
              <a:extLst>
                <a:ext uri="{FF2B5EF4-FFF2-40B4-BE49-F238E27FC236}">
                  <a16:creationId xmlns:a16="http://schemas.microsoft.com/office/drawing/2014/main" id="{1566F448-01D4-4443-A262-D0FA4B595865}"/>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114285" y="5002030"/>
              <a:ext cx="289881" cy="284659"/>
            </a:xfrm>
            <a:prstGeom prst="rect">
              <a:avLst/>
            </a:prstGeom>
          </p:spPr>
        </p:pic>
        <p:pic>
          <p:nvPicPr>
            <p:cNvPr id="64" name="Picture 63">
              <a:extLst>
                <a:ext uri="{FF2B5EF4-FFF2-40B4-BE49-F238E27FC236}">
                  <a16:creationId xmlns:a16="http://schemas.microsoft.com/office/drawing/2014/main" id="{073FA395-4CC5-410E-BB4C-B726664DF97C}"/>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259225" y="5344126"/>
              <a:ext cx="289881" cy="284659"/>
            </a:xfrm>
            <a:prstGeom prst="rect">
              <a:avLst/>
            </a:prstGeom>
          </p:spPr>
        </p:pic>
        <p:sp>
          <p:nvSpPr>
            <p:cNvPr id="65" name="Rectangle 64">
              <a:extLst>
                <a:ext uri="{FF2B5EF4-FFF2-40B4-BE49-F238E27FC236}">
                  <a16:creationId xmlns:a16="http://schemas.microsoft.com/office/drawing/2014/main" id="{3EC7CA72-D8E5-45BB-9E2F-C8448814BA78}"/>
                </a:ext>
              </a:extLst>
            </p:cNvPr>
            <p:cNvSpPr/>
            <p:nvPr/>
          </p:nvSpPr>
          <p:spPr>
            <a:xfrm>
              <a:off x="8642513" y="4745068"/>
              <a:ext cx="1780367" cy="639266"/>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Nutritionists &amp;</a:t>
              </a:r>
            </a:p>
            <a:p>
              <a:pPr algn="ctr"/>
              <a:r>
                <a:rPr lang="en-US" dirty="0">
                  <a:solidFill>
                    <a:schemeClr val="tx1"/>
                  </a:solidFill>
                </a:rPr>
                <a:t>Skilled nursing</a:t>
              </a:r>
            </a:p>
          </p:txBody>
        </p:sp>
        <p:sp>
          <p:nvSpPr>
            <p:cNvPr id="66" name="Rectangle 65">
              <a:extLst>
                <a:ext uri="{FF2B5EF4-FFF2-40B4-BE49-F238E27FC236}">
                  <a16:creationId xmlns:a16="http://schemas.microsoft.com/office/drawing/2014/main" id="{B287AA1E-2B3D-4E5D-BE08-E22C46A0BB0E}"/>
                </a:ext>
              </a:extLst>
            </p:cNvPr>
            <p:cNvSpPr/>
            <p:nvPr/>
          </p:nvSpPr>
          <p:spPr>
            <a:xfrm>
              <a:off x="10156352" y="1635278"/>
              <a:ext cx="449215" cy="369332"/>
            </a:xfrm>
            <a:prstGeom prst="rect">
              <a:avLst/>
            </a:prstGeom>
          </p:spPr>
          <p:txBody>
            <a:bodyPr wrap="square">
              <a:spAutoFit/>
            </a:bodyPr>
            <a:lstStyle/>
            <a:p>
              <a:r>
                <a:rPr lang="en-US" b="1" dirty="0"/>
                <a:t>B3</a:t>
              </a:r>
            </a:p>
          </p:txBody>
        </p:sp>
        <p:pic>
          <p:nvPicPr>
            <p:cNvPr id="67" name="Picture 66">
              <a:extLst>
                <a:ext uri="{FF2B5EF4-FFF2-40B4-BE49-F238E27FC236}">
                  <a16:creationId xmlns:a16="http://schemas.microsoft.com/office/drawing/2014/main" id="{F1273503-0CB1-47FC-A9D0-483B673A3395}"/>
                </a:ext>
              </a:extLst>
            </p:cNvPr>
            <p:cNvPicPr>
              <a:picLocks noChangeAspect="1"/>
            </p:cNvPicPr>
            <p:nvPr/>
          </p:nvPicPr>
          <p:blipFill>
            <a:blip r:embed="rId9"/>
            <a:stretch>
              <a:fillRect/>
            </a:stretch>
          </p:blipFill>
          <p:spPr>
            <a:xfrm>
              <a:off x="10422880" y="1111495"/>
              <a:ext cx="888057" cy="536738"/>
            </a:xfrm>
            <a:prstGeom prst="rect">
              <a:avLst/>
            </a:prstGeom>
          </p:spPr>
        </p:pic>
        <p:sp>
          <p:nvSpPr>
            <p:cNvPr id="69" name="Arrow: Up 68">
              <a:extLst>
                <a:ext uri="{FF2B5EF4-FFF2-40B4-BE49-F238E27FC236}">
                  <a16:creationId xmlns:a16="http://schemas.microsoft.com/office/drawing/2014/main" id="{9F13B739-6F37-456D-90F5-79CAE93928EE}"/>
                </a:ext>
              </a:extLst>
            </p:cNvPr>
            <p:cNvSpPr/>
            <p:nvPr/>
          </p:nvSpPr>
          <p:spPr>
            <a:xfrm>
              <a:off x="5767715" y="4956887"/>
              <a:ext cx="393926" cy="43079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TextBox 69">
              <a:extLst>
                <a:ext uri="{FF2B5EF4-FFF2-40B4-BE49-F238E27FC236}">
                  <a16:creationId xmlns:a16="http://schemas.microsoft.com/office/drawing/2014/main" id="{E795E28C-A1D2-4608-BF5D-59AA927A38E0}"/>
                </a:ext>
              </a:extLst>
            </p:cNvPr>
            <p:cNvSpPr txBox="1"/>
            <p:nvPr/>
          </p:nvSpPr>
          <p:spPr>
            <a:xfrm>
              <a:off x="6017268" y="3319780"/>
              <a:ext cx="1692899" cy="369332"/>
            </a:xfrm>
            <a:prstGeom prst="rect">
              <a:avLst/>
            </a:prstGeom>
            <a:noFill/>
          </p:spPr>
          <p:txBody>
            <a:bodyPr wrap="none" rtlCol="0">
              <a:spAutoFit/>
            </a:bodyPr>
            <a:lstStyle/>
            <a:p>
              <a:r>
                <a:rPr lang="en-US" b="1" i="1" dirty="0">
                  <a:solidFill>
                    <a:srgbClr val="FF0000"/>
                  </a:solidFill>
                </a:rPr>
                <a:t>Regional Model</a:t>
              </a:r>
            </a:p>
          </p:txBody>
        </p:sp>
        <p:sp>
          <p:nvSpPr>
            <p:cNvPr id="71" name="TextBox 70">
              <a:extLst>
                <a:ext uri="{FF2B5EF4-FFF2-40B4-BE49-F238E27FC236}">
                  <a16:creationId xmlns:a16="http://schemas.microsoft.com/office/drawing/2014/main" id="{1774DBA9-190D-43BA-8BF5-E2B13601A918}"/>
                </a:ext>
              </a:extLst>
            </p:cNvPr>
            <p:cNvSpPr txBox="1"/>
            <p:nvPr/>
          </p:nvSpPr>
          <p:spPr>
            <a:xfrm>
              <a:off x="8038476" y="3231920"/>
              <a:ext cx="1117294" cy="646331"/>
            </a:xfrm>
            <a:prstGeom prst="rect">
              <a:avLst/>
            </a:prstGeom>
            <a:noFill/>
          </p:spPr>
          <p:txBody>
            <a:bodyPr wrap="none" rtlCol="0">
              <a:spAutoFit/>
            </a:bodyPr>
            <a:lstStyle/>
            <a:p>
              <a:r>
                <a:rPr lang="en-US" dirty="0"/>
                <a:t>Oncology </a:t>
              </a:r>
            </a:p>
            <a:p>
              <a:r>
                <a:rPr lang="en-US" dirty="0"/>
                <a:t>Team</a:t>
              </a:r>
            </a:p>
          </p:txBody>
        </p:sp>
        <p:sp>
          <p:nvSpPr>
            <p:cNvPr id="72" name="Arrow: Up 71">
              <a:extLst>
                <a:ext uri="{FF2B5EF4-FFF2-40B4-BE49-F238E27FC236}">
                  <a16:creationId xmlns:a16="http://schemas.microsoft.com/office/drawing/2014/main" id="{03900CD1-667E-4CEF-8726-9907489DE77D}"/>
                </a:ext>
              </a:extLst>
            </p:cNvPr>
            <p:cNvSpPr/>
            <p:nvPr/>
          </p:nvSpPr>
          <p:spPr>
            <a:xfrm rot="2986251">
              <a:off x="3711889" y="4761651"/>
              <a:ext cx="370253" cy="48446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Arrow: Up 72">
              <a:extLst>
                <a:ext uri="{FF2B5EF4-FFF2-40B4-BE49-F238E27FC236}">
                  <a16:creationId xmlns:a16="http://schemas.microsoft.com/office/drawing/2014/main" id="{CF1DCA29-9A67-4F78-A55B-417160DD971C}"/>
                </a:ext>
              </a:extLst>
            </p:cNvPr>
            <p:cNvSpPr/>
            <p:nvPr/>
          </p:nvSpPr>
          <p:spPr>
            <a:xfrm rot="18512775">
              <a:off x="7834413" y="4612579"/>
              <a:ext cx="408126" cy="51437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32FEC11B-4449-4B5A-9938-71F9D09AFFCA}"/>
                </a:ext>
              </a:extLst>
            </p:cNvPr>
            <p:cNvSpPr txBox="1"/>
            <p:nvPr/>
          </p:nvSpPr>
          <p:spPr>
            <a:xfrm>
              <a:off x="6775411" y="5717490"/>
              <a:ext cx="1955472" cy="923330"/>
            </a:xfrm>
            <a:prstGeom prst="rect">
              <a:avLst/>
            </a:prstGeom>
            <a:noFill/>
          </p:spPr>
          <p:txBody>
            <a:bodyPr wrap="none" rtlCol="0">
              <a:spAutoFit/>
            </a:bodyPr>
            <a:lstStyle/>
            <a:p>
              <a:r>
                <a:rPr lang="en-US" b="1" i="1" dirty="0">
                  <a:solidFill>
                    <a:srgbClr val="FF0000"/>
                  </a:solidFill>
                </a:rPr>
                <a:t>SmartConnect</a:t>
              </a:r>
            </a:p>
            <a:p>
              <a:r>
                <a:rPr lang="en-US" b="1" i="1" dirty="0">
                  <a:solidFill>
                    <a:srgbClr val="FF0000"/>
                  </a:solidFill>
                </a:rPr>
                <a:t>Steering Group for</a:t>
              </a:r>
            </a:p>
            <a:p>
              <a:r>
                <a:rPr lang="en-US" b="1" i="1" dirty="0">
                  <a:solidFill>
                    <a:srgbClr val="FF0000"/>
                  </a:solidFill>
                </a:rPr>
                <a:t>Policy makers</a:t>
              </a:r>
            </a:p>
          </p:txBody>
        </p:sp>
        <p:sp>
          <p:nvSpPr>
            <p:cNvPr id="75" name="TextBox 74">
              <a:extLst>
                <a:ext uri="{FF2B5EF4-FFF2-40B4-BE49-F238E27FC236}">
                  <a16:creationId xmlns:a16="http://schemas.microsoft.com/office/drawing/2014/main" id="{94CFD709-1DF2-4B7F-A8DB-A9A328860CAB}"/>
                </a:ext>
              </a:extLst>
            </p:cNvPr>
            <p:cNvSpPr txBox="1"/>
            <p:nvPr/>
          </p:nvSpPr>
          <p:spPr>
            <a:xfrm>
              <a:off x="2699907" y="2346903"/>
              <a:ext cx="2166053" cy="584775"/>
            </a:xfrm>
            <a:prstGeom prst="rect">
              <a:avLst/>
            </a:prstGeom>
            <a:noFill/>
          </p:spPr>
          <p:txBody>
            <a:bodyPr wrap="square" rtlCol="0">
              <a:spAutoFit/>
            </a:bodyPr>
            <a:lstStyle/>
            <a:p>
              <a:r>
                <a:rPr lang="en-US" sz="1600" b="1" i="1" dirty="0"/>
                <a:t>Policy &amp;</a:t>
              </a:r>
            </a:p>
            <a:p>
              <a:r>
                <a:rPr lang="en-US" sz="1600" b="1" i="1" dirty="0"/>
                <a:t>Sustainability Models</a:t>
              </a:r>
            </a:p>
          </p:txBody>
        </p:sp>
        <p:sp>
          <p:nvSpPr>
            <p:cNvPr id="76" name="TextBox 75">
              <a:extLst>
                <a:ext uri="{FF2B5EF4-FFF2-40B4-BE49-F238E27FC236}">
                  <a16:creationId xmlns:a16="http://schemas.microsoft.com/office/drawing/2014/main" id="{F15F5AB4-3828-426C-9536-98E2ECAAAA7D}"/>
                </a:ext>
              </a:extLst>
            </p:cNvPr>
            <p:cNvSpPr txBox="1"/>
            <p:nvPr/>
          </p:nvSpPr>
          <p:spPr>
            <a:xfrm>
              <a:off x="7753147" y="2278629"/>
              <a:ext cx="2315142" cy="584775"/>
            </a:xfrm>
            <a:prstGeom prst="rect">
              <a:avLst/>
            </a:prstGeom>
            <a:noFill/>
          </p:spPr>
          <p:txBody>
            <a:bodyPr wrap="square" rtlCol="0">
              <a:spAutoFit/>
            </a:bodyPr>
            <a:lstStyle/>
            <a:p>
              <a:r>
                <a:rPr lang="en-US" sz="1600" b="1" i="1" dirty="0"/>
                <a:t>Policy &amp;</a:t>
              </a:r>
            </a:p>
            <a:p>
              <a:r>
                <a:rPr lang="en-US" sz="1600" b="1" i="1" dirty="0"/>
                <a:t>Sustainability Models</a:t>
              </a:r>
            </a:p>
          </p:txBody>
        </p:sp>
      </p:grpSp>
      <p:sp>
        <p:nvSpPr>
          <p:cNvPr id="12" name="TextBox 11">
            <a:extLst>
              <a:ext uri="{FF2B5EF4-FFF2-40B4-BE49-F238E27FC236}">
                <a16:creationId xmlns:a16="http://schemas.microsoft.com/office/drawing/2014/main" id="{FFFC3D84-1837-4C12-99BB-39E74720B4E3}"/>
              </a:ext>
            </a:extLst>
          </p:cNvPr>
          <p:cNvSpPr txBox="1"/>
          <p:nvPr/>
        </p:nvSpPr>
        <p:spPr>
          <a:xfrm>
            <a:off x="2515810" y="4157851"/>
            <a:ext cx="1442574" cy="369332"/>
          </a:xfrm>
          <a:prstGeom prst="rect">
            <a:avLst/>
          </a:prstGeom>
          <a:noFill/>
        </p:spPr>
        <p:txBody>
          <a:bodyPr wrap="none" rtlCol="0">
            <a:spAutoFit/>
          </a:bodyPr>
          <a:lstStyle/>
          <a:p>
            <a:r>
              <a:rPr lang="en-US" b="1" i="1" dirty="0"/>
              <a:t>Professionals</a:t>
            </a:r>
          </a:p>
        </p:txBody>
      </p:sp>
      <p:sp>
        <p:nvSpPr>
          <p:cNvPr id="53" name="TextBox 52">
            <a:extLst>
              <a:ext uri="{FF2B5EF4-FFF2-40B4-BE49-F238E27FC236}">
                <a16:creationId xmlns:a16="http://schemas.microsoft.com/office/drawing/2014/main" id="{82E37573-36EF-4165-87A3-FED80AABA42F}"/>
              </a:ext>
            </a:extLst>
          </p:cNvPr>
          <p:cNvSpPr txBox="1"/>
          <p:nvPr/>
        </p:nvSpPr>
        <p:spPr>
          <a:xfrm>
            <a:off x="8911826" y="4157851"/>
            <a:ext cx="1442574" cy="369332"/>
          </a:xfrm>
          <a:prstGeom prst="rect">
            <a:avLst/>
          </a:prstGeom>
          <a:noFill/>
        </p:spPr>
        <p:txBody>
          <a:bodyPr wrap="none" rtlCol="0">
            <a:spAutoFit/>
          </a:bodyPr>
          <a:lstStyle/>
          <a:p>
            <a:r>
              <a:rPr lang="en-US" b="1" i="1" dirty="0"/>
              <a:t>Professionals</a:t>
            </a:r>
          </a:p>
        </p:txBody>
      </p:sp>
    </p:spTree>
    <p:extLst>
      <p:ext uri="{BB962C8B-B14F-4D97-AF65-F5344CB8AC3E}">
        <p14:creationId xmlns:p14="http://schemas.microsoft.com/office/powerpoint/2010/main" val="1413996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6791B7-3E6A-4A53-9C82-1B2FFD2A6E4B}"/>
              </a:ext>
            </a:extLst>
          </p:cNvPr>
          <p:cNvSpPr>
            <a:spLocks noGrp="1"/>
          </p:cNvSpPr>
          <p:nvPr>
            <p:ph type="title"/>
          </p:nvPr>
        </p:nvSpPr>
        <p:spPr/>
        <p:txBody>
          <a:bodyPr/>
          <a:lstStyle/>
          <a:p>
            <a:r>
              <a:rPr lang="en-US" dirty="0"/>
              <a:t>Multi-Site Pilot Deployment and Observational Design</a:t>
            </a:r>
          </a:p>
        </p:txBody>
      </p:sp>
      <p:sp>
        <p:nvSpPr>
          <p:cNvPr id="6" name="Text Placeholder 5">
            <a:extLst>
              <a:ext uri="{FF2B5EF4-FFF2-40B4-BE49-F238E27FC236}">
                <a16:creationId xmlns:a16="http://schemas.microsoft.com/office/drawing/2014/main" id="{484D513B-6B60-4AA3-8DA9-E38E1F196C0F}"/>
              </a:ext>
            </a:extLst>
          </p:cNvPr>
          <p:cNvSpPr>
            <a:spLocks noGrp="1"/>
          </p:cNvSpPr>
          <p:nvPr>
            <p:ph type="body" idx="1"/>
          </p:nvPr>
        </p:nvSpPr>
        <p:spPr/>
        <p:txBody>
          <a:bodyPr/>
          <a:lstStyle/>
          <a:p>
            <a:r>
              <a:rPr lang="en-US" dirty="0"/>
              <a:t>SmartConnect</a:t>
            </a:r>
          </a:p>
        </p:txBody>
      </p:sp>
      <p:sp>
        <p:nvSpPr>
          <p:cNvPr id="3" name="Footer Placeholder 2">
            <a:extLst>
              <a:ext uri="{FF2B5EF4-FFF2-40B4-BE49-F238E27FC236}">
                <a16:creationId xmlns:a16="http://schemas.microsoft.com/office/drawing/2014/main" id="{E30DB582-15FC-439D-A27B-47A569726998}"/>
              </a:ext>
            </a:extLst>
          </p:cNvPr>
          <p:cNvSpPr>
            <a:spLocks noGrp="1"/>
          </p:cNvSpPr>
          <p:nvPr>
            <p:ph type="ftr" sz="quarter" idx="11"/>
          </p:nvPr>
        </p:nvSpPr>
        <p:spPr/>
        <p:txBody>
          <a:bodyPr/>
          <a:lstStyle/>
          <a:p>
            <a:r>
              <a:rPr lang="en-US" dirty="0"/>
              <a:t>All rights reserved.  Cannot distribute.  Confidential</a:t>
            </a:r>
          </a:p>
        </p:txBody>
      </p:sp>
      <p:sp>
        <p:nvSpPr>
          <p:cNvPr id="4" name="Slide Number Placeholder 3">
            <a:extLst>
              <a:ext uri="{FF2B5EF4-FFF2-40B4-BE49-F238E27FC236}">
                <a16:creationId xmlns:a16="http://schemas.microsoft.com/office/drawing/2014/main" id="{38A8F073-F034-4EB9-8A66-F652C61114E6}"/>
              </a:ext>
            </a:extLst>
          </p:cNvPr>
          <p:cNvSpPr>
            <a:spLocks noGrp="1"/>
          </p:cNvSpPr>
          <p:nvPr>
            <p:ph type="sldNum" sz="quarter" idx="12"/>
          </p:nvPr>
        </p:nvSpPr>
        <p:spPr/>
        <p:txBody>
          <a:bodyPr/>
          <a:lstStyle/>
          <a:p>
            <a:fld id="{17D3C0D7-CDC6-4E3D-ADED-72DD6C8BCDB7}" type="slidenum">
              <a:rPr lang="en-US" smtClean="0"/>
              <a:t>18</a:t>
            </a:fld>
            <a:endParaRPr lang="en-US" dirty="0"/>
          </a:p>
        </p:txBody>
      </p:sp>
    </p:spTree>
    <p:extLst>
      <p:ext uri="{BB962C8B-B14F-4D97-AF65-F5344CB8AC3E}">
        <p14:creationId xmlns:p14="http://schemas.microsoft.com/office/powerpoint/2010/main" val="3235501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5D1A6-C820-454F-A76F-547FCF09DE4C}"/>
              </a:ext>
            </a:extLst>
          </p:cNvPr>
          <p:cNvSpPr>
            <a:spLocks noGrp="1"/>
          </p:cNvSpPr>
          <p:nvPr>
            <p:ph type="title"/>
          </p:nvPr>
        </p:nvSpPr>
        <p:spPr>
          <a:xfrm>
            <a:off x="0" y="0"/>
            <a:ext cx="12192000" cy="625475"/>
          </a:xfrm>
          <a:solidFill>
            <a:schemeClr val="accent1">
              <a:lumMod val="20000"/>
              <a:lumOff val="80000"/>
            </a:schemeClr>
          </a:solidFill>
        </p:spPr>
        <p:txBody>
          <a:bodyPr>
            <a:normAutofit fontScale="90000"/>
          </a:bodyPr>
          <a:lstStyle/>
          <a:p>
            <a:r>
              <a:rPr lang="en-US" dirty="0"/>
              <a:t>Multi-Site Pilot Deployment &amp; Observational Design</a:t>
            </a:r>
          </a:p>
        </p:txBody>
      </p:sp>
      <p:sp>
        <p:nvSpPr>
          <p:cNvPr id="3" name="Footer Placeholder 2">
            <a:extLst>
              <a:ext uri="{FF2B5EF4-FFF2-40B4-BE49-F238E27FC236}">
                <a16:creationId xmlns:a16="http://schemas.microsoft.com/office/drawing/2014/main" id="{9CAC0D53-1C86-4C82-90A3-8B476805C431}"/>
              </a:ext>
            </a:extLst>
          </p:cNvPr>
          <p:cNvSpPr>
            <a:spLocks noGrp="1"/>
          </p:cNvSpPr>
          <p:nvPr>
            <p:ph type="ftr" sz="quarter" idx="11"/>
          </p:nvPr>
        </p:nvSpPr>
        <p:spPr/>
        <p:txBody>
          <a:bodyPr/>
          <a:lstStyle/>
          <a:p>
            <a:r>
              <a:rPr lang="en-US" dirty="0"/>
              <a:t>All rights reserved.  Cannot distribute.  Confidential</a:t>
            </a:r>
          </a:p>
        </p:txBody>
      </p:sp>
      <p:sp>
        <p:nvSpPr>
          <p:cNvPr id="4" name="Slide Number Placeholder 3">
            <a:extLst>
              <a:ext uri="{FF2B5EF4-FFF2-40B4-BE49-F238E27FC236}">
                <a16:creationId xmlns:a16="http://schemas.microsoft.com/office/drawing/2014/main" id="{D94B8F06-CB4D-4493-8F6D-0EE4CE435A16}"/>
              </a:ext>
            </a:extLst>
          </p:cNvPr>
          <p:cNvSpPr>
            <a:spLocks noGrp="1"/>
          </p:cNvSpPr>
          <p:nvPr>
            <p:ph type="sldNum" sz="quarter" idx="12"/>
          </p:nvPr>
        </p:nvSpPr>
        <p:spPr/>
        <p:txBody>
          <a:bodyPr/>
          <a:lstStyle/>
          <a:p>
            <a:fld id="{83473F2B-0FC3-479B-8D38-C26313699D9A}" type="slidenum">
              <a:rPr lang="en-US" smtClean="0"/>
              <a:t>19</a:t>
            </a:fld>
            <a:endParaRPr lang="en-US" dirty="0"/>
          </a:p>
        </p:txBody>
      </p:sp>
      <p:graphicFrame>
        <p:nvGraphicFramePr>
          <p:cNvPr id="5" name="Table 4">
            <a:extLst>
              <a:ext uri="{FF2B5EF4-FFF2-40B4-BE49-F238E27FC236}">
                <a16:creationId xmlns:a16="http://schemas.microsoft.com/office/drawing/2014/main" id="{DEAAB7EA-B53D-455C-AE92-80C6C44E4740}"/>
              </a:ext>
            </a:extLst>
          </p:cNvPr>
          <p:cNvGraphicFramePr>
            <a:graphicFrameLocks noGrp="1"/>
          </p:cNvGraphicFramePr>
          <p:nvPr>
            <p:extLst>
              <p:ext uri="{D42A27DB-BD31-4B8C-83A1-F6EECF244321}">
                <p14:modId xmlns:p14="http://schemas.microsoft.com/office/powerpoint/2010/main" val="3590905944"/>
              </p:ext>
            </p:extLst>
          </p:nvPr>
        </p:nvGraphicFramePr>
        <p:xfrm>
          <a:off x="142874" y="746560"/>
          <a:ext cx="11725276" cy="5845026"/>
        </p:xfrm>
        <a:graphic>
          <a:graphicData uri="http://schemas.openxmlformats.org/drawingml/2006/table">
            <a:tbl>
              <a:tblPr firstRow="1" firstCol="1" bandRow="1">
                <a:tableStyleId>{7DF18680-E054-41AD-8BC1-D1AEF772440D}</a:tableStyleId>
              </a:tblPr>
              <a:tblGrid>
                <a:gridCol w="5401268">
                  <a:extLst>
                    <a:ext uri="{9D8B030D-6E8A-4147-A177-3AD203B41FA5}">
                      <a16:colId xmlns:a16="http://schemas.microsoft.com/office/drawing/2014/main" val="3001229582"/>
                    </a:ext>
                  </a:extLst>
                </a:gridCol>
                <a:gridCol w="3324218">
                  <a:extLst>
                    <a:ext uri="{9D8B030D-6E8A-4147-A177-3AD203B41FA5}">
                      <a16:colId xmlns:a16="http://schemas.microsoft.com/office/drawing/2014/main" val="1666437485"/>
                    </a:ext>
                  </a:extLst>
                </a:gridCol>
                <a:gridCol w="2999790">
                  <a:extLst>
                    <a:ext uri="{9D8B030D-6E8A-4147-A177-3AD203B41FA5}">
                      <a16:colId xmlns:a16="http://schemas.microsoft.com/office/drawing/2014/main" val="3836288187"/>
                    </a:ext>
                  </a:extLst>
                </a:gridCol>
              </a:tblGrid>
              <a:tr h="324838">
                <a:tc>
                  <a:txBody>
                    <a:bodyPr/>
                    <a:lstStyle/>
                    <a:p>
                      <a:pPr marL="0" marR="0">
                        <a:spcBef>
                          <a:spcPts val="0"/>
                        </a:spcBef>
                        <a:spcAft>
                          <a:spcPts val="0"/>
                        </a:spcAft>
                      </a:pPr>
                      <a:r>
                        <a:rPr lang="en-US" sz="1800" dirty="0">
                          <a:solidFill>
                            <a:schemeClr val="tx1"/>
                          </a:solidFill>
                          <a:effectLst/>
                        </a:rPr>
                        <a:t>Characteristics </a:t>
                      </a:r>
                      <a:endParaRPr lang="en-US" sz="18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6264" marR="66264" marT="33132" marB="33132">
                    <a:solidFill>
                      <a:schemeClr val="accent1">
                        <a:lumMod val="40000"/>
                        <a:lumOff val="60000"/>
                      </a:schemeClr>
                    </a:solidFill>
                  </a:tcPr>
                </a:tc>
                <a:tc>
                  <a:txBody>
                    <a:bodyPr/>
                    <a:lstStyle/>
                    <a:p>
                      <a:pPr marL="0" marR="0">
                        <a:spcBef>
                          <a:spcPts val="0"/>
                        </a:spcBef>
                        <a:spcAft>
                          <a:spcPts val="0"/>
                        </a:spcAft>
                      </a:pPr>
                      <a:r>
                        <a:rPr lang="en-US" sz="1800" dirty="0">
                          <a:solidFill>
                            <a:schemeClr val="tx1"/>
                          </a:solidFill>
                          <a:effectLst/>
                        </a:rPr>
                        <a:t>Learning cohort</a:t>
                      </a:r>
                      <a:endParaRPr lang="en-US" sz="18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6264" marR="66264" marT="33132" marB="33132">
                    <a:solidFill>
                      <a:schemeClr val="accent1">
                        <a:lumMod val="40000"/>
                        <a:lumOff val="60000"/>
                      </a:schemeClr>
                    </a:solidFill>
                  </a:tcPr>
                </a:tc>
                <a:tc>
                  <a:txBody>
                    <a:bodyPr/>
                    <a:lstStyle/>
                    <a:p>
                      <a:pPr marL="0" marR="0">
                        <a:spcBef>
                          <a:spcPts val="0"/>
                        </a:spcBef>
                        <a:spcAft>
                          <a:spcPts val="0"/>
                        </a:spcAft>
                      </a:pPr>
                      <a:r>
                        <a:rPr lang="en-US" sz="1800" dirty="0">
                          <a:solidFill>
                            <a:schemeClr val="tx1"/>
                          </a:solidFill>
                          <a:effectLst/>
                        </a:rPr>
                        <a:t>Validation cohort</a:t>
                      </a:r>
                      <a:endParaRPr lang="en-US" sz="18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6264" marR="66264" marT="33132" marB="33132">
                    <a:solidFill>
                      <a:schemeClr val="accent1">
                        <a:lumMod val="40000"/>
                        <a:lumOff val="60000"/>
                      </a:schemeClr>
                    </a:solidFill>
                  </a:tcPr>
                </a:tc>
                <a:extLst>
                  <a:ext uri="{0D108BD9-81ED-4DB2-BD59-A6C34878D82A}">
                    <a16:rowId xmlns:a16="http://schemas.microsoft.com/office/drawing/2014/main" val="617821386"/>
                  </a:ext>
                </a:extLst>
              </a:tr>
              <a:tr h="237625">
                <a:tc>
                  <a:txBody>
                    <a:bodyPr/>
                    <a:lstStyle/>
                    <a:p>
                      <a:pPr marL="0" marR="0">
                        <a:spcBef>
                          <a:spcPts val="0"/>
                        </a:spcBef>
                        <a:spcAft>
                          <a:spcPts val="0"/>
                        </a:spcAft>
                      </a:pPr>
                      <a:r>
                        <a:rPr lang="en-US" sz="1200" dirty="0">
                          <a:solidFill>
                            <a:schemeClr val="tx1"/>
                          </a:solidFill>
                          <a:effectLst/>
                        </a:rPr>
                        <a:t>Gender:  M/F</a:t>
                      </a:r>
                      <a:endParaRPr lang="en-US"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6264" marR="66264" marT="33132" marB="33132">
                    <a:solidFill>
                      <a:schemeClr val="accent1">
                        <a:lumMod val="40000"/>
                        <a:lumOff val="60000"/>
                      </a:schemeClr>
                    </a:solidFill>
                  </a:tcPr>
                </a:tc>
                <a:tc>
                  <a:txBody>
                    <a:bodyPr/>
                    <a:lstStyle/>
                    <a:p>
                      <a:pPr marL="0" marR="0">
                        <a:spcBef>
                          <a:spcPts val="0"/>
                        </a:spcBef>
                        <a:spcAft>
                          <a:spcPts val="0"/>
                        </a:spcAft>
                      </a:pPr>
                      <a:r>
                        <a:rPr lang="en-US" sz="1200" dirty="0">
                          <a:solidFill>
                            <a:schemeClr val="tx1"/>
                          </a:solidFill>
                          <a:effectLst/>
                        </a:rPr>
                        <a:t>M/F </a:t>
                      </a:r>
                      <a:endParaRPr lang="en-US"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6264" marR="66264" marT="33132" marB="33132"/>
                </a:tc>
                <a:tc>
                  <a:txBody>
                    <a:bodyPr/>
                    <a:lstStyle/>
                    <a:p>
                      <a:pPr marL="0" marR="0">
                        <a:spcBef>
                          <a:spcPts val="0"/>
                        </a:spcBef>
                        <a:spcAft>
                          <a:spcPts val="0"/>
                        </a:spcAft>
                      </a:pPr>
                      <a:r>
                        <a:rPr lang="en-US" sz="1200" dirty="0">
                          <a:solidFill>
                            <a:schemeClr val="tx1"/>
                          </a:solidFill>
                          <a:effectLst/>
                        </a:rPr>
                        <a:t>M/F </a:t>
                      </a:r>
                      <a:endParaRPr lang="en-US"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6264" marR="66264" marT="33132" marB="33132"/>
                </a:tc>
                <a:extLst>
                  <a:ext uri="{0D108BD9-81ED-4DB2-BD59-A6C34878D82A}">
                    <a16:rowId xmlns:a16="http://schemas.microsoft.com/office/drawing/2014/main" val="3791498357"/>
                  </a:ext>
                </a:extLst>
              </a:tr>
              <a:tr h="519605">
                <a:tc>
                  <a:txBody>
                    <a:bodyPr/>
                    <a:lstStyle/>
                    <a:p>
                      <a:pPr marL="0" marR="0">
                        <a:spcBef>
                          <a:spcPts val="0"/>
                        </a:spcBef>
                        <a:spcAft>
                          <a:spcPts val="0"/>
                        </a:spcAft>
                      </a:pPr>
                      <a:r>
                        <a:rPr lang="en-US" sz="1200" dirty="0">
                          <a:solidFill>
                            <a:schemeClr val="tx1"/>
                          </a:solidFill>
                          <a:effectLst/>
                        </a:rPr>
                        <a:t> </a:t>
                      </a:r>
                    </a:p>
                    <a:p>
                      <a:pPr marL="0" marR="0">
                        <a:spcBef>
                          <a:spcPts val="0"/>
                        </a:spcBef>
                        <a:spcAft>
                          <a:spcPts val="0"/>
                        </a:spcAft>
                      </a:pPr>
                      <a:r>
                        <a:rPr lang="en-US" sz="1200" dirty="0">
                          <a:solidFill>
                            <a:schemeClr val="tx1"/>
                          </a:solidFill>
                          <a:effectLst/>
                        </a:rPr>
                        <a:t>N = 10000 patients (across 4 providers and Cancer Centers in Europe)</a:t>
                      </a:r>
                      <a:endParaRPr lang="en-US"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6264" marR="66264" marT="33132" marB="33132">
                    <a:solidFill>
                      <a:schemeClr val="accent1">
                        <a:lumMod val="40000"/>
                        <a:lumOff val="60000"/>
                      </a:schemeClr>
                    </a:solidFill>
                  </a:tcPr>
                </a:tc>
                <a:tc>
                  <a:txBody>
                    <a:bodyPr/>
                    <a:lstStyle/>
                    <a:p>
                      <a:pPr marL="0" marR="0">
                        <a:spcBef>
                          <a:spcPts val="0"/>
                        </a:spcBef>
                        <a:spcAft>
                          <a:spcPts val="0"/>
                        </a:spcAft>
                      </a:pPr>
                      <a:r>
                        <a:rPr lang="en-US" sz="1200" dirty="0">
                          <a:solidFill>
                            <a:schemeClr val="tx1"/>
                          </a:solidFill>
                          <a:effectLst/>
                        </a:rPr>
                        <a:t>7000+ patients across the hospitals and cancer centers</a:t>
                      </a:r>
                      <a:endParaRPr lang="en-US"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6264" marR="66264" marT="33132" marB="33132"/>
                </a:tc>
                <a:tc>
                  <a:txBody>
                    <a:bodyPr/>
                    <a:lstStyle/>
                    <a:p>
                      <a:pPr marL="0" marR="0">
                        <a:spcBef>
                          <a:spcPts val="0"/>
                        </a:spcBef>
                        <a:spcAft>
                          <a:spcPts val="0"/>
                        </a:spcAft>
                      </a:pPr>
                      <a:r>
                        <a:rPr lang="en-US" sz="1200" dirty="0">
                          <a:solidFill>
                            <a:schemeClr val="tx1"/>
                          </a:solidFill>
                          <a:effectLst/>
                        </a:rPr>
                        <a:t>3000+ patients</a:t>
                      </a:r>
                    </a:p>
                    <a:p>
                      <a:pPr marL="0" marR="0">
                        <a:spcBef>
                          <a:spcPts val="0"/>
                        </a:spcBef>
                        <a:spcAft>
                          <a:spcPts val="0"/>
                        </a:spcAft>
                      </a:pPr>
                      <a:r>
                        <a:rPr lang="en-US" sz="1200" dirty="0">
                          <a:solidFill>
                            <a:schemeClr val="tx1"/>
                          </a:solidFill>
                          <a:effectLst/>
                        </a:rPr>
                        <a:t>(p&lt; 0.01)</a:t>
                      </a:r>
                      <a:endParaRPr lang="en-US"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6264" marR="66264" marT="33132" marB="33132"/>
                </a:tc>
                <a:extLst>
                  <a:ext uri="{0D108BD9-81ED-4DB2-BD59-A6C34878D82A}">
                    <a16:rowId xmlns:a16="http://schemas.microsoft.com/office/drawing/2014/main" val="2412162895"/>
                  </a:ext>
                </a:extLst>
              </a:tr>
              <a:tr h="372969">
                <a:tc>
                  <a:txBody>
                    <a:bodyPr/>
                    <a:lstStyle/>
                    <a:p>
                      <a:pPr marL="0" marR="0">
                        <a:spcBef>
                          <a:spcPts val="0"/>
                        </a:spcBef>
                        <a:spcAft>
                          <a:spcPts val="0"/>
                        </a:spcAft>
                      </a:pPr>
                      <a:r>
                        <a:rPr lang="en-US" sz="1200" dirty="0">
                          <a:solidFill>
                            <a:schemeClr val="tx1"/>
                          </a:solidFill>
                          <a:effectLst/>
                        </a:rPr>
                        <a:t>Disease areas: Stages  3 and Stage 4 Cancer Populations </a:t>
                      </a:r>
                      <a:endParaRPr lang="en-US"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6264" marR="66264" marT="33132" marB="33132">
                    <a:solidFill>
                      <a:schemeClr val="accent1">
                        <a:lumMod val="40000"/>
                        <a:lumOff val="60000"/>
                      </a:schemeClr>
                    </a:solidFill>
                  </a:tcPr>
                </a:tc>
                <a:tc>
                  <a:txBody>
                    <a:bodyPr/>
                    <a:lstStyle/>
                    <a:p>
                      <a:pPr marL="0" marR="0">
                        <a:spcBef>
                          <a:spcPts val="0"/>
                        </a:spcBef>
                        <a:spcAft>
                          <a:spcPts val="0"/>
                        </a:spcAft>
                      </a:pPr>
                      <a:r>
                        <a:rPr lang="en-US" sz="1200" dirty="0">
                          <a:solidFill>
                            <a:schemeClr val="tx1"/>
                          </a:solidFill>
                          <a:effectLst/>
                        </a:rPr>
                        <a:t>Stages 3 and Stage 4 Cancer Populations</a:t>
                      </a:r>
                      <a:endParaRPr lang="en-US"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6264" marR="66264" marT="33132" marB="33132"/>
                </a:tc>
                <a:tc>
                  <a:txBody>
                    <a:bodyPr/>
                    <a:lstStyle/>
                    <a:p>
                      <a:pPr marL="0" marR="0">
                        <a:spcBef>
                          <a:spcPts val="0"/>
                        </a:spcBef>
                        <a:spcAft>
                          <a:spcPts val="0"/>
                        </a:spcAft>
                      </a:pPr>
                      <a:r>
                        <a:rPr lang="en-US" sz="1200" dirty="0">
                          <a:solidFill>
                            <a:schemeClr val="tx1"/>
                          </a:solidFill>
                          <a:effectLst/>
                        </a:rPr>
                        <a:t>Stages 3 and Stage 4 Cancer Populations</a:t>
                      </a:r>
                      <a:endParaRPr lang="en-US"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6264" marR="66264" marT="33132" marB="33132"/>
                </a:tc>
                <a:extLst>
                  <a:ext uri="{0D108BD9-81ED-4DB2-BD59-A6C34878D82A}">
                    <a16:rowId xmlns:a16="http://schemas.microsoft.com/office/drawing/2014/main" val="2932713140"/>
                  </a:ext>
                </a:extLst>
              </a:tr>
              <a:tr h="519605">
                <a:tc>
                  <a:txBody>
                    <a:bodyPr/>
                    <a:lstStyle/>
                    <a:p>
                      <a:pPr marL="0" marR="0">
                        <a:spcBef>
                          <a:spcPts val="0"/>
                        </a:spcBef>
                        <a:spcAft>
                          <a:spcPts val="0"/>
                        </a:spcAft>
                      </a:pPr>
                      <a:r>
                        <a:rPr lang="en-US" sz="1200" dirty="0">
                          <a:solidFill>
                            <a:schemeClr val="tx1"/>
                          </a:solidFill>
                          <a:effectLst/>
                        </a:rPr>
                        <a:t>Patient groups:  All Cancer Types</a:t>
                      </a:r>
                    </a:p>
                    <a:p>
                      <a:pPr marL="0" marR="0">
                        <a:spcBef>
                          <a:spcPts val="0"/>
                        </a:spcBef>
                        <a:spcAft>
                          <a:spcPts val="0"/>
                        </a:spcAft>
                      </a:pPr>
                      <a:r>
                        <a:rPr lang="en-US" sz="1200" dirty="0">
                          <a:solidFill>
                            <a:schemeClr val="tx1"/>
                          </a:solidFill>
                          <a:effectLst/>
                        </a:rPr>
                        <a:t>Ages:  60-110</a:t>
                      </a:r>
                      <a:endParaRPr lang="en-US"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6264" marR="66264" marT="33132" marB="33132">
                    <a:solidFill>
                      <a:schemeClr val="accent1">
                        <a:lumMod val="40000"/>
                        <a:lumOff val="60000"/>
                      </a:schemeClr>
                    </a:solidFill>
                  </a:tcPr>
                </a:tc>
                <a:tc>
                  <a:txBody>
                    <a:bodyPr/>
                    <a:lstStyle/>
                    <a:p>
                      <a:pPr marL="0" marR="0">
                        <a:spcBef>
                          <a:spcPts val="0"/>
                        </a:spcBef>
                        <a:spcAft>
                          <a:spcPts val="0"/>
                        </a:spcAft>
                      </a:pPr>
                      <a:r>
                        <a:rPr lang="en-US" sz="1200" dirty="0">
                          <a:solidFill>
                            <a:schemeClr val="tx1"/>
                          </a:solidFill>
                          <a:effectLst/>
                        </a:rPr>
                        <a:t>60-110</a:t>
                      </a:r>
                      <a:endParaRPr lang="en-US"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6264" marR="66264" marT="33132" marB="33132"/>
                </a:tc>
                <a:tc>
                  <a:txBody>
                    <a:bodyPr/>
                    <a:lstStyle/>
                    <a:p>
                      <a:pPr marL="0" marR="0">
                        <a:spcBef>
                          <a:spcPts val="0"/>
                        </a:spcBef>
                        <a:spcAft>
                          <a:spcPts val="0"/>
                        </a:spcAft>
                      </a:pPr>
                      <a:r>
                        <a:rPr lang="en-US" sz="1200" dirty="0">
                          <a:solidFill>
                            <a:schemeClr val="tx1"/>
                          </a:solidFill>
                          <a:effectLst/>
                        </a:rPr>
                        <a:t>60-110</a:t>
                      </a:r>
                      <a:endParaRPr lang="en-US"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6264" marR="66264" marT="33132" marB="33132"/>
                </a:tc>
                <a:extLst>
                  <a:ext uri="{0D108BD9-81ED-4DB2-BD59-A6C34878D82A}">
                    <a16:rowId xmlns:a16="http://schemas.microsoft.com/office/drawing/2014/main" val="2185930606"/>
                  </a:ext>
                </a:extLst>
              </a:tr>
              <a:tr h="1109750">
                <a:tc>
                  <a:txBody>
                    <a:bodyPr/>
                    <a:lstStyle/>
                    <a:p>
                      <a:pPr marL="0" marR="0">
                        <a:spcBef>
                          <a:spcPts val="0"/>
                        </a:spcBef>
                        <a:spcAft>
                          <a:spcPts val="0"/>
                        </a:spcAft>
                      </a:pPr>
                      <a:r>
                        <a:rPr lang="en-US" sz="1200" dirty="0">
                          <a:solidFill>
                            <a:schemeClr val="tx1"/>
                          </a:solidFill>
                          <a:effectLst/>
                        </a:rPr>
                        <a:t>Outcome variables:  </a:t>
                      </a:r>
                    </a:p>
                    <a:p>
                      <a:pPr marL="342900" marR="0" lvl="0" indent="-342900">
                        <a:spcBef>
                          <a:spcPts val="0"/>
                        </a:spcBef>
                        <a:spcAft>
                          <a:spcPts val="0"/>
                        </a:spcAft>
                        <a:buFont typeface="Symbol" panose="05050102010706020507" pitchFamily="18" charset="2"/>
                        <a:buChar char=""/>
                      </a:pPr>
                      <a:r>
                        <a:rPr lang="en-US" sz="1200" dirty="0">
                          <a:solidFill>
                            <a:schemeClr val="tx1"/>
                          </a:solidFill>
                          <a:effectLst/>
                        </a:rPr>
                        <a:t>Symptom severity</a:t>
                      </a:r>
                    </a:p>
                    <a:p>
                      <a:pPr marL="342900" marR="0" lvl="0" indent="-342900">
                        <a:spcBef>
                          <a:spcPts val="0"/>
                        </a:spcBef>
                        <a:spcAft>
                          <a:spcPts val="0"/>
                        </a:spcAft>
                        <a:buFont typeface="Symbol" panose="05050102010706020507" pitchFamily="18" charset="2"/>
                        <a:buChar char=""/>
                      </a:pPr>
                      <a:r>
                        <a:rPr lang="en-US" sz="1200" dirty="0">
                          <a:solidFill>
                            <a:schemeClr val="tx1"/>
                          </a:solidFill>
                          <a:effectLst/>
                        </a:rPr>
                        <a:t>Hospitalization</a:t>
                      </a:r>
                    </a:p>
                    <a:p>
                      <a:pPr marL="342900" marR="0" lvl="0" indent="-342900">
                        <a:spcBef>
                          <a:spcPts val="0"/>
                        </a:spcBef>
                        <a:spcAft>
                          <a:spcPts val="0"/>
                        </a:spcAft>
                        <a:buFont typeface="Symbol" panose="05050102010706020507" pitchFamily="18" charset="2"/>
                        <a:buChar char=""/>
                      </a:pPr>
                      <a:r>
                        <a:rPr lang="en-US" sz="1200" dirty="0">
                          <a:solidFill>
                            <a:schemeClr val="tx1"/>
                          </a:solidFill>
                          <a:effectLst/>
                        </a:rPr>
                        <a:t>Urgent care visit</a:t>
                      </a:r>
                    </a:p>
                    <a:p>
                      <a:pPr marL="342900" marR="0" lvl="0" indent="-342900">
                        <a:spcBef>
                          <a:spcPts val="0"/>
                        </a:spcBef>
                        <a:spcAft>
                          <a:spcPts val="0"/>
                        </a:spcAft>
                        <a:buFont typeface="Symbol" panose="05050102010706020507" pitchFamily="18" charset="2"/>
                        <a:buChar char=""/>
                      </a:pPr>
                      <a:r>
                        <a:rPr lang="en-US" sz="1200" dirty="0">
                          <a:solidFill>
                            <a:schemeClr val="tx1"/>
                          </a:solidFill>
                          <a:effectLst/>
                        </a:rPr>
                        <a:t>Emergency room visit</a:t>
                      </a:r>
                    </a:p>
                    <a:p>
                      <a:pPr marL="342900" marR="0" lvl="0" indent="-342900">
                        <a:spcBef>
                          <a:spcPts val="0"/>
                        </a:spcBef>
                        <a:spcAft>
                          <a:spcPts val="0"/>
                        </a:spcAft>
                        <a:buFont typeface="Symbol" panose="05050102010706020507" pitchFamily="18" charset="2"/>
                        <a:buChar char=""/>
                      </a:pPr>
                      <a:r>
                        <a:rPr lang="en-US" sz="1200" dirty="0">
                          <a:solidFill>
                            <a:schemeClr val="tx1"/>
                          </a:solidFill>
                          <a:effectLst/>
                        </a:rPr>
                        <a:t>Infection (due to surgical procedure)</a:t>
                      </a:r>
                      <a:endParaRPr lang="en-US"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6264" marR="66264" marT="33132" marB="33132">
                    <a:solidFill>
                      <a:schemeClr val="accent1">
                        <a:lumMod val="40000"/>
                        <a:lumOff val="60000"/>
                      </a:schemeClr>
                    </a:solidFill>
                  </a:tcPr>
                </a:tc>
                <a:tc>
                  <a:txBody>
                    <a:bodyPr/>
                    <a:lstStyle/>
                    <a:p>
                      <a:pPr marL="342900" marR="0" lvl="0" indent="-342900">
                        <a:spcBef>
                          <a:spcPts val="0"/>
                        </a:spcBef>
                        <a:spcAft>
                          <a:spcPts val="0"/>
                        </a:spcAft>
                        <a:buFont typeface="Symbol" panose="05050102010706020507" pitchFamily="18" charset="2"/>
                        <a:buChar char=""/>
                      </a:pPr>
                      <a:r>
                        <a:rPr lang="en-US" sz="1200" dirty="0">
                          <a:solidFill>
                            <a:schemeClr val="tx1"/>
                          </a:solidFill>
                          <a:effectLst/>
                        </a:rPr>
                        <a:t>Symptom severity</a:t>
                      </a:r>
                    </a:p>
                    <a:p>
                      <a:pPr marL="342900" marR="0" lvl="0" indent="-342900">
                        <a:spcBef>
                          <a:spcPts val="0"/>
                        </a:spcBef>
                        <a:spcAft>
                          <a:spcPts val="0"/>
                        </a:spcAft>
                        <a:buFont typeface="Symbol" panose="05050102010706020507" pitchFamily="18" charset="2"/>
                        <a:buChar char=""/>
                      </a:pPr>
                      <a:r>
                        <a:rPr lang="en-US" sz="1200" dirty="0">
                          <a:solidFill>
                            <a:schemeClr val="tx1"/>
                          </a:solidFill>
                          <a:effectLst/>
                        </a:rPr>
                        <a:t>Hospitalization</a:t>
                      </a:r>
                    </a:p>
                    <a:p>
                      <a:pPr marL="342900" marR="0" lvl="0" indent="-342900">
                        <a:spcBef>
                          <a:spcPts val="0"/>
                        </a:spcBef>
                        <a:spcAft>
                          <a:spcPts val="0"/>
                        </a:spcAft>
                        <a:buFont typeface="Symbol" panose="05050102010706020507" pitchFamily="18" charset="2"/>
                        <a:buChar char=""/>
                      </a:pPr>
                      <a:r>
                        <a:rPr lang="en-US" sz="1200" dirty="0">
                          <a:solidFill>
                            <a:schemeClr val="tx1"/>
                          </a:solidFill>
                          <a:effectLst/>
                        </a:rPr>
                        <a:t>Urgent care visit</a:t>
                      </a:r>
                    </a:p>
                    <a:p>
                      <a:pPr marL="342900" marR="0" lvl="0" indent="-342900">
                        <a:spcBef>
                          <a:spcPts val="0"/>
                        </a:spcBef>
                        <a:spcAft>
                          <a:spcPts val="0"/>
                        </a:spcAft>
                        <a:buFont typeface="Symbol" panose="05050102010706020507" pitchFamily="18" charset="2"/>
                        <a:buChar char=""/>
                      </a:pPr>
                      <a:r>
                        <a:rPr lang="en-US" sz="1200" dirty="0">
                          <a:solidFill>
                            <a:schemeClr val="tx1"/>
                          </a:solidFill>
                          <a:effectLst/>
                        </a:rPr>
                        <a:t>Emergency room visit</a:t>
                      </a:r>
                    </a:p>
                    <a:p>
                      <a:pPr marL="342900" marR="0" lvl="0" indent="-342900">
                        <a:spcBef>
                          <a:spcPts val="0"/>
                        </a:spcBef>
                        <a:spcAft>
                          <a:spcPts val="0"/>
                        </a:spcAft>
                        <a:buFont typeface="Symbol" panose="05050102010706020507" pitchFamily="18" charset="2"/>
                        <a:buChar char=""/>
                      </a:pPr>
                      <a:r>
                        <a:rPr lang="en-US" sz="1200" dirty="0">
                          <a:solidFill>
                            <a:schemeClr val="tx1"/>
                          </a:solidFill>
                          <a:effectLst/>
                        </a:rPr>
                        <a:t>Infection (due to surgical procedure)</a:t>
                      </a:r>
                    </a:p>
                    <a:p>
                      <a:endParaRPr lang="en-US" sz="1200" dirty="0">
                        <a:solidFill>
                          <a:schemeClr val="tx1"/>
                        </a:solidFill>
                        <a:effectLst/>
                        <a:latin typeface="Arial" panose="020B0604020202020204" pitchFamily="34" charset="0"/>
                        <a:cs typeface="Arial" panose="020B0604020202020204" pitchFamily="34" charset="0"/>
                      </a:endParaRPr>
                    </a:p>
                  </a:txBody>
                  <a:tcPr marL="66264" marR="66264" marT="33132" marB="33132"/>
                </a:tc>
                <a:tc>
                  <a:txBody>
                    <a:bodyPr/>
                    <a:lstStyle/>
                    <a:p>
                      <a:pPr marL="342900" marR="0" lvl="0" indent="-342900">
                        <a:spcBef>
                          <a:spcPts val="0"/>
                        </a:spcBef>
                        <a:spcAft>
                          <a:spcPts val="0"/>
                        </a:spcAft>
                        <a:buFont typeface="Symbol" panose="05050102010706020507" pitchFamily="18" charset="2"/>
                        <a:buChar char=""/>
                      </a:pPr>
                      <a:r>
                        <a:rPr lang="en-US" sz="1200" dirty="0">
                          <a:solidFill>
                            <a:schemeClr val="tx1"/>
                          </a:solidFill>
                          <a:effectLst/>
                        </a:rPr>
                        <a:t>Symptom severity</a:t>
                      </a:r>
                    </a:p>
                    <a:p>
                      <a:pPr marL="342900" marR="0" lvl="0" indent="-342900">
                        <a:spcBef>
                          <a:spcPts val="0"/>
                        </a:spcBef>
                        <a:spcAft>
                          <a:spcPts val="0"/>
                        </a:spcAft>
                        <a:buFont typeface="Symbol" panose="05050102010706020507" pitchFamily="18" charset="2"/>
                        <a:buChar char=""/>
                      </a:pPr>
                      <a:r>
                        <a:rPr lang="en-US" sz="1200" dirty="0">
                          <a:solidFill>
                            <a:schemeClr val="tx1"/>
                          </a:solidFill>
                          <a:effectLst/>
                        </a:rPr>
                        <a:t>Hospitalization</a:t>
                      </a:r>
                    </a:p>
                    <a:p>
                      <a:pPr marL="342900" marR="0" lvl="0" indent="-342900">
                        <a:spcBef>
                          <a:spcPts val="0"/>
                        </a:spcBef>
                        <a:spcAft>
                          <a:spcPts val="0"/>
                        </a:spcAft>
                        <a:buFont typeface="Symbol" panose="05050102010706020507" pitchFamily="18" charset="2"/>
                        <a:buChar char=""/>
                      </a:pPr>
                      <a:r>
                        <a:rPr lang="en-US" sz="1200" dirty="0">
                          <a:solidFill>
                            <a:schemeClr val="tx1"/>
                          </a:solidFill>
                          <a:effectLst/>
                        </a:rPr>
                        <a:t>Urgent care visit</a:t>
                      </a:r>
                    </a:p>
                    <a:p>
                      <a:pPr marL="342900" marR="0" lvl="0" indent="-342900">
                        <a:spcBef>
                          <a:spcPts val="0"/>
                        </a:spcBef>
                        <a:spcAft>
                          <a:spcPts val="0"/>
                        </a:spcAft>
                        <a:buFont typeface="Symbol" panose="05050102010706020507" pitchFamily="18" charset="2"/>
                        <a:buChar char=""/>
                      </a:pPr>
                      <a:r>
                        <a:rPr lang="en-US" sz="1200" dirty="0">
                          <a:solidFill>
                            <a:schemeClr val="tx1"/>
                          </a:solidFill>
                          <a:effectLst/>
                        </a:rPr>
                        <a:t>Emergency room visit</a:t>
                      </a:r>
                    </a:p>
                    <a:p>
                      <a:pPr marL="342900" marR="0" lvl="0" indent="-342900">
                        <a:spcBef>
                          <a:spcPts val="0"/>
                        </a:spcBef>
                        <a:spcAft>
                          <a:spcPts val="0"/>
                        </a:spcAft>
                        <a:buFont typeface="Symbol" panose="05050102010706020507" pitchFamily="18" charset="2"/>
                        <a:buChar char=""/>
                      </a:pPr>
                      <a:r>
                        <a:rPr lang="en-US" sz="1200" dirty="0">
                          <a:solidFill>
                            <a:schemeClr val="tx1"/>
                          </a:solidFill>
                          <a:effectLst/>
                        </a:rPr>
                        <a:t>Infection (due to surgical procedure)</a:t>
                      </a:r>
                    </a:p>
                    <a:p>
                      <a:endParaRPr lang="en-US" sz="1200" dirty="0">
                        <a:solidFill>
                          <a:schemeClr val="tx1"/>
                        </a:solidFill>
                        <a:effectLst/>
                        <a:latin typeface="Arial" panose="020B0604020202020204" pitchFamily="34" charset="0"/>
                        <a:cs typeface="Arial" panose="020B0604020202020204" pitchFamily="34" charset="0"/>
                      </a:endParaRPr>
                    </a:p>
                  </a:txBody>
                  <a:tcPr marL="66264" marR="66264" marT="33132" marB="33132"/>
                </a:tc>
                <a:extLst>
                  <a:ext uri="{0D108BD9-81ED-4DB2-BD59-A6C34878D82A}">
                    <a16:rowId xmlns:a16="http://schemas.microsoft.com/office/drawing/2014/main" val="2951970393"/>
                  </a:ext>
                </a:extLst>
              </a:tr>
              <a:tr h="2679575">
                <a:tc>
                  <a:txBody>
                    <a:bodyPr/>
                    <a:lstStyle/>
                    <a:p>
                      <a:pPr marL="0" marR="0">
                        <a:spcBef>
                          <a:spcPts val="0"/>
                        </a:spcBef>
                        <a:spcAft>
                          <a:spcPts val="0"/>
                        </a:spcAft>
                      </a:pPr>
                      <a:r>
                        <a:rPr lang="en-US" sz="1200" dirty="0">
                          <a:solidFill>
                            <a:schemeClr val="tx1"/>
                          </a:solidFill>
                          <a:effectLst/>
                        </a:rPr>
                        <a:t>Hospital, Home Health factors</a:t>
                      </a:r>
                    </a:p>
                    <a:p>
                      <a:pPr marL="342900" marR="0" lvl="0" indent="-342900">
                        <a:spcBef>
                          <a:spcPts val="0"/>
                        </a:spcBef>
                        <a:spcAft>
                          <a:spcPts val="0"/>
                        </a:spcAft>
                        <a:buFont typeface="Symbol" panose="05050102010706020507" pitchFamily="18" charset="2"/>
                        <a:buChar char=""/>
                      </a:pPr>
                      <a:r>
                        <a:rPr lang="en-US" sz="1200" dirty="0">
                          <a:solidFill>
                            <a:schemeClr val="tx1"/>
                          </a:solidFill>
                          <a:effectLst/>
                        </a:rPr>
                        <a:t>Past hospitalizations</a:t>
                      </a:r>
                    </a:p>
                    <a:p>
                      <a:pPr marL="342900" marR="0" lvl="0" indent="-342900">
                        <a:spcBef>
                          <a:spcPts val="0"/>
                        </a:spcBef>
                        <a:spcAft>
                          <a:spcPts val="0"/>
                        </a:spcAft>
                        <a:buFont typeface="Symbol" panose="05050102010706020507" pitchFamily="18" charset="2"/>
                        <a:buChar char=""/>
                      </a:pPr>
                      <a:r>
                        <a:rPr lang="en-US" sz="1200" dirty="0">
                          <a:solidFill>
                            <a:schemeClr val="tx1"/>
                          </a:solidFill>
                          <a:effectLst/>
                        </a:rPr>
                        <a:t>Past urgent care visits</a:t>
                      </a:r>
                    </a:p>
                    <a:p>
                      <a:pPr marL="342900" marR="0" lvl="0" indent="-342900">
                        <a:spcBef>
                          <a:spcPts val="0"/>
                        </a:spcBef>
                        <a:spcAft>
                          <a:spcPts val="0"/>
                        </a:spcAft>
                        <a:buFont typeface="Symbol" panose="05050102010706020507" pitchFamily="18" charset="2"/>
                        <a:buChar char=""/>
                      </a:pPr>
                      <a:r>
                        <a:rPr lang="en-US" sz="1200" dirty="0">
                          <a:solidFill>
                            <a:schemeClr val="tx1"/>
                          </a:solidFill>
                          <a:effectLst/>
                        </a:rPr>
                        <a:t>Past readmissions </a:t>
                      </a:r>
                    </a:p>
                    <a:p>
                      <a:pPr marL="342900" marR="0" lvl="0" indent="-342900">
                        <a:spcBef>
                          <a:spcPts val="0"/>
                        </a:spcBef>
                        <a:spcAft>
                          <a:spcPts val="0"/>
                        </a:spcAft>
                        <a:buFont typeface="Symbol" panose="05050102010706020507" pitchFamily="18" charset="2"/>
                        <a:buChar char=""/>
                      </a:pPr>
                      <a:r>
                        <a:rPr lang="en-US" sz="1200" dirty="0">
                          <a:solidFill>
                            <a:schemeClr val="tx1"/>
                          </a:solidFill>
                          <a:effectLst/>
                        </a:rPr>
                        <a:t>Uncontrolled symptoms (e.g. nausea, vomiting, pain, headache, diarrhea)</a:t>
                      </a:r>
                    </a:p>
                    <a:p>
                      <a:pPr marL="342900" marR="0" lvl="0" indent="-342900">
                        <a:spcBef>
                          <a:spcPts val="0"/>
                        </a:spcBef>
                        <a:spcAft>
                          <a:spcPts val="0"/>
                        </a:spcAft>
                        <a:buFont typeface="Symbol" panose="05050102010706020507" pitchFamily="18" charset="2"/>
                        <a:buChar char=""/>
                      </a:pPr>
                      <a:r>
                        <a:rPr lang="en-US" sz="1200" dirty="0">
                          <a:solidFill>
                            <a:schemeClr val="tx1"/>
                          </a:solidFill>
                          <a:effectLst/>
                        </a:rPr>
                        <a:t>Stage of Cancer condition (Stages III &amp; IV)</a:t>
                      </a:r>
                    </a:p>
                    <a:p>
                      <a:pPr marL="342900" marR="0" lvl="0" indent="-342900">
                        <a:spcBef>
                          <a:spcPts val="0"/>
                        </a:spcBef>
                        <a:spcAft>
                          <a:spcPts val="0"/>
                        </a:spcAft>
                        <a:buFont typeface="Symbol" panose="05050102010706020507" pitchFamily="18" charset="2"/>
                        <a:buChar char=""/>
                      </a:pPr>
                      <a:r>
                        <a:rPr lang="en-US" sz="1200" dirty="0">
                          <a:solidFill>
                            <a:schemeClr val="tx1"/>
                          </a:solidFill>
                          <a:effectLst/>
                        </a:rPr>
                        <a:t>Metastatic condition</a:t>
                      </a:r>
                    </a:p>
                    <a:p>
                      <a:pPr marL="342900" marR="0" lvl="0" indent="-342900">
                        <a:spcBef>
                          <a:spcPts val="0"/>
                        </a:spcBef>
                        <a:spcAft>
                          <a:spcPts val="0"/>
                        </a:spcAft>
                        <a:buFont typeface="Symbol" panose="05050102010706020507" pitchFamily="18" charset="2"/>
                        <a:buChar char=""/>
                      </a:pPr>
                      <a:r>
                        <a:rPr lang="en-US" sz="1200" dirty="0">
                          <a:solidFill>
                            <a:schemeClr val="tx1"/>
                          </a:solidFill>
                          <a:effectLst/>
                        </a:rPr>
                        <a:t>Past ER admissions</a:t>
                      </a:r>
                    </a:p>
                    <a:p>
                      <a:pPr marL="342900" marR="0" lvl="0" indent="-342900">
                        <a:spcBef>
                          <a:spcPts val="0"/>
                        </a:spcBef>
                        <a:spcAft>
                          <a:spcPts val="0"/>
                        </a:spcAft>
                        <a:buFont typeface="Symbol" panose="05050102010706020507" pitchFamily="18" charset="2"/>
                        <a:buChar char=""/>
                      </a:pPr>
                      <a:r>
                        <a:rPr lang="en-US" sz="1200" dirty="0">
                          <a:solidFill>
                            <a:schemeClr val="tx1"/>
                          </a:solidFill>
                          <a:effectLst/>
                        </a:rPr>
                        <a:t>Total LoS &gt; 3 over the last 2 weeks</a:t>
                      </a:r>
                    </a:p>
                    <a:p>
                      <a:pPr marL="342900" marR="0" lvl="0" indent="-342900">
                        <a:spcBef>
                          <a:spcPts val="0"/>
                        </a:spcBef>
                        <a:spcAft>
                          <a:spcPts val="0"/>
                        </a:spcAft>
                        <a:buFont typeface="Symbol" panose="05050102010706020507" pitchFamily="18" charset="2"/>
                        <a:buChar char=""/>
                      </a:pPr>
                      <a:r>
                        <a:rPr lang="en-US" sz="1200" dirty="0">
                          <a:solidFill>
                            <a:schemeClr val="tx1"/>
                          </a:solidFill>
                          <a:effectLst/>
                        </a:rPr>
                        <a:t>Admission from hospice</a:t>
                      </a:r>
                    </a:p>
                    <a:p>
                      <a:pPr marL="342900" marR="0" lvl="0" indent="-342900">
                        <a:spcBef>
                          <a:spcPts val="0"/>
                        </a:spcBef>
                        <a:spcAft>
                          <a:spcPts val="0"/>
                        </a:spcAft>
                        <a:buFont typeface="Symbol" panose="05050102010706020507" pitchFamily="18" charset="2"/>
                        <a:buChar char=""/>
                      </a:pPr>
                      <a:r>
                        <a:rPr lang="en-US" sz="1200" dirty="0">
                          <a:solidFill>
                            <a:schemeClr val="tx1"/>
                          </a:solidFill>
                          <a:effectLst/>
                        </a:rPr>
                        <a:t>&gt; 1 hospital visit OR &gt; 1 ER visit</a:t>
                      </a:r>
                    </a:p>
                    <a:p>
                      <a:pPr marL="0" marR="0">
                        <a:spcBef>
                          <a:spcPts val="0"/>
                        </a:spcBef>
                        <a:spcAft>
                          <a:spcPts val="0"/>
                        </a:spcAft>
                      </a:pPr>
                      <a:r>
                        <a:rPr lang="en-US" sz="1200" dirty="0">
                          <a:solidFill>
                            <a:schemeClr val="tx1"/>
                          </a:solidFill>
                          <a:effectLst/>
                        </a:rPr>
                        <a:t>De-identified</a:t>
                      </a:r>
                    </a:p>
                    <a:p>
                      <a:pPr marL="342900" marR="0" lvl="0" indent="-342900">
                        <a:spcBef>
                          <a:spcPts val="0"/>
                        </a:spcBef>
                        <a:spcAft>
                          <a:spcPts val="0"/>
                        </a:spcAft>
                        <a:buFont typeface="Symbol" panose="05050102010706020507" pitchFamily="18" charset="2"/>
                        <a:buChar char=""/>
                      </a:pPr>
                      <a:r>
                        <a:rPr lang="en-US" sz="1200" dirty="0">
                          <a:solidFill>
                            <a:schemeClr val="tx1"/>
                          </a:solidFill>
                          <a:effectLst/>
                        </a:rPr>
                        <a:t>Provider notes of the patient chart</a:t>
                      </a:r>
                    </a:p>
                    <a:p>
                      <a:pPr marL="342900" marR="0" lvl="0" indent="-342900">
                        <a:spcBef>
                          <a:spcPts val="0"/>
                        </a:spcBef>
                        <a:spcAft>
                          <a:spcPts val="0"/>
                        </a:spcAft>
                        <a:buFont typeface="Symbol" panose="05050102010706020507" pitchFamily="18" charset="2"/>
                        <a:buChar char=""/>
                      </a:pPr>
                      <a:r>
                        <a:rPr lang="en-US" sz="1200" dirty="0">
                          <a:solidFill>
                            <a:schemeClr val="tx1"/>
                          </a:solidFill>
                          <a:effectLst/>
                        </a:rPr>
                        <a:t>Symptom information in notes</a:t>
                      </a:r>
                      <a:endParaRPr lang="en-US"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6264" marR="66264" marT="33132" marB="33132">
                    <a:solidFill>
                      <a:schemeClr val="accent1">
                        <a:lumMod val="40000"/>
                        <a:lumOff val="60000"/>
                      </a:schemeClr>
                    </a:solidFill>
                  </a:tcPr>
                </a:tc>
                <a:tc>
                  <a:txBody>
                    <a:bodyPr/>
                    <a:lstStyle/>
                    <a:p>
                      <a:pPr marL="0" marR="0">
                        <a:spcBef>
                          <a:spcPts val="0"/>
                        </a:spcBef>
                        <a:spcAft>
                          <a:spcPts val="0"/>
                        </a:spcAft>
                      </a:pPr>
                      <a:r>
                        <a:rPr lang="en-US" sz="1200" dirty="0">
                          <a:solidFill>
                            <a:schemeClr val="tx1"/>
                          </a:solidFill>
                          <a:effectLst/>
                        </a:rPr>
                        <a:t>Hospital and Cancer Center </a:t>
                      </a:r>
                    </a:p>
                    <a:p>
                      <a:pPr marL="342900" marR="0" lvl="0" indent="-342900">
                        <a:spcBef>
                          <a:spcPts val="0"/>
                        </a:spcBef>
                        <a:spcAft>
                          <a:spcPts val="0"/>
                        </a:spcAft>
                        <a:buFont typeface="+mj-lt"/>
                        <a:buAutoNum type="arabicPeriod"/>
                      </a:pPr>
                      <a:r>
                        <a:rPr lang="en-US" sz="1200" dirty="0">
                          <a:solidFill>
                            <a:schemeClr val="tx1"/>
                          </a:solidFill>
                          <a:effectLst/>
                        </a:rPr>
                        <a:t>Hospital specific data on procedures and patient demographics</a:t>
                      </a:r>
                    </a:p>
                    <a:p>
                      <a:pPr marL="342900" marR="0" lvl="0" indent="-342900">
                        <a:spcBef>
                          <a:spcPts val="0"/>
                        </a:spcBef>
                        <a:spcAft>
                          <a:spcPts val="0"/>
                        </a:spcAft>
                        <a:buFont typeface="+mj-lt"/>
                        <a:buAutoNum type="arabicPeriod"/>
                      </a:pPr>
                      <a:r>
                        <a:rPr lang="en-US" sz="1200" dirty="0">
                          <a:solidFill>
                            <a:schemeClr val="tx1"/>
                          </a:solidFill>
                          <a:effectLst/>
                        </a:rPr>
                        <a:t>Provider notes </a:t>
                      </a:r>
                      <a:endParaRPr lang="en-US"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6264" marR="66264" marT="33132" marB="33132"/>
                </a:tc>
                <a:tc>
                  <a:txBody>
                    <a:bodyPr/>
                    <a:lstStyle/>
                    <a:p>
                      <a:pPr marL="0" marR="0">
                        <a:spcBef>
                          <a:spcPts val="0"/>
                        </a:spcBef>
                        <a:spcAft>
                          <a:spcPts val="0"/>
                        </a:spcAft>
                      </a:pPr>
                      <a:r>
                        <a:rPr lang="en-US" sz="1200" dirty="0">
                          <a:solidFill>
                            <a:schemeClr val="tx1"/>
                          </a:solidFill>
                          <a:effectLst/>
                        </a:rPr>
                        <a:t>Hospital and Cancer Center</a:t>
                      </a:r>
                    </a:p>
                    <a:p>
                      <a:pPr marL="342900" marR="0" lvl="0" indent="-342900">
                        <a:spcBef>
                          <a:spcPts val="0"/>
                        </a:spcBef>
                        <a:spcAft>
                          <a:spcPts val="0"/>
                        </a:spcAft>
                        <a:buFont typeface="+mj-lt"/>
                        <a:buAutoNum type="arabicPeriod"/>
                      </a:pPr>
                      <a:r>
                        <a:rPr lang="en-US" sz="1200" dirty="0">
                          <a:solidFill>
                            <a:schemeClr val="tx1"/>
                          </a:solidFill>
                          <a:effectLst/>
                        </a:rPr>
                        <a:t>Hospital specific data on procedures and patient demographics</a:t>
                      </a:r>
                    </a:p>
                    <a:p>
                      <a:pPr marL="342900" marR="0" lvl="0" indent="-342900">
                        <a:spcBef>
                          <a:spcPts val="0"/>
                        </a:spcBef>
                        <a:spcAft>
                          <a:spcPts val="0"/>
                        </a:spcAft>
                        <a:buFont typeface="+mj-lt"/>
                        <a:buAutoNum type="arabicPeriod"/>
                      </a:pPr>
                      <a:r>
                        <a:rPr lang="en-US" sz="1200" dirty="0">
                          <a:solidFill>
                            <a:schemeClr val="tx1"/>
                          </a:solidFill>
                          <a:effectLst/>
                        </a:rPr>
                        <a:t>Provider notes </a:t>
                      </a:r>
                      <a:endParaRPr lang="en-US" sz="1200" dirty="0">
                        <a:solidFill>
                          <a:schemeClr val="tx1"/>
                        </a:solidFill>
                        <a:effectLst/>
                        <a:latin typeface="Arial" panose="020B0604020202020204" pitchFamily="34" charset="0"/>
                        <a:ea typeface="Times New Roman" panose="02020603050405020304" pitchFamily="18" charset="0"/>
                        <a:cs typeface="Arial" panose="020B0604020202020204" pitchFamily="34" charset="0"/>
                      </a:endParaRPr>
                    </a:p>
                  </a:txBody>
                  <a:tcPr marL="66264" marR="66264" marT="33132" marB="33132"/>
                </a:tc>
                <a:extLst>
                  <a:ext uri="{0D108BD9-81ED-4DB2-BD59-A6C34878D82A}">
                    <a16:rowId xmlns:a16="http://schemas.microsoft.com/office/drawing/2014/main" val="2900496865"/>
                  </a:ext>
                </a:extLst>
              </a:tr>
            </a:tbl>
          </a:graphicData>
        </a:graphic>
      </p:graphicFrame>
    </p:spTree>
    <p:extLst>
      <p:ext uri="{BB962C8B-B14F-4D97-AF65-F5344CB8AC3E}">
        <p14:creationId xmlns:p14="http://schemas.microsoft.com/office/powerpoint/2010/main" val="1392820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3F4FFCD-BB7A-4250-AF18-1FCBBE8488C1}"/>
              </a:ext>
            </a:extLst>
          </p:cNvPr>
          <p:cNvSpPr>
            <a:spLocks noGrp="1"/>
          </p:cNvSpPr>
          <p:nvPr>
            <p:ph type="title"/>
          </p:nvPr>
        </p:nvSpPr>
        <p:spPr>
          <a:xfrm>
            <a:off x="0" y="0"/>
            <a:ext cx="12192000" cy="654050"/>
          </a:xfrm>
          <a:solidFill>
            <a:schemeClr val="accent1">
              <a:lumMod val="20000"/>
              <a:lumOff val="80000"/>
            </a:schemeClr>
          </a:solidFill>
        </p:spPr>
        <p:txBody>
          <a:bodyPr>
            <a:normAutofit fontScale="90000"/>
          </a:bodyPr>
          <a:lstStyle/>
          <a:p>
            <a:r>
              <a:rPr lang="en-US" dirty="0"/>
              <a:t>H2020 EU Commission’s Needs? Smart Connect Proposal</a:t>
            </a:r>
          </a:p>
        </p:txBody>
      </p:sp>
      <p:sp>
        <p:nvSpPr>
          <p:cNvPr id="4" name="Footer Placeholder 3">
            <a:extLst>
              <a:ext uri="{FF2B5EF4-FFF2-40B4-BE49-F238E27FC236}">
                <a16:creationId xmlns:a16="http://schemas.microsoft.com/office/drawing/2014/main" id="{FDCC5B89-44A1-41AC-AA9B-46FA8879FAC0}"/>
              </a:ext>
            </a:extLst>
          </p:cNvPr>
          <p:cNvSpPr>
            <a:spLocks noGrp="1"/>
          </p:cNvSpPr>
          <p:nvPr>
            <p:ph type="ftr" sz="quarter" idx="11"/>
          </p:nvPr>
        </p:nvSpPr>
        <p:spPr/>
        <p:txBody>
          <a:bodyPr/>
          <a:lstStyle/>
          <a:p>
            <a:r>
              <a:rPr lang="en-US" dirty="0"/>
              <a:t>All rights reserved.  Cannot distribute.  Confidential</a:t>
            </a:r>
          </a:p>
        </p:txBody>
      </p:sp>
      <p:sp>
        <p:nvSpPr>
          <p:cNvPr id="5" name="Slide Number Placeholder 4">
            <a:extLst>
              <a:ext uri="{FF2B5EF4-FFF2-40B4-BE49-F238E27FC236}">
                <a16:creationId xmlns:a16="http://schemas.microsoft.com/office/drawing/2014/main" id="{14DDD691-BC27-4FBD-8D99-66AC47E99ACB}"/>
              </a:ext>
            </a:extLst>
          </p:cNvPr>
          <p:cNvSpPr>
            <a:spLocks noGrp="1"/>
          </p:cNvSpPr>
          <p:nvPr>
            <p:ph type="sldNum" sz="quarter" idx="12"/>
          </p:nvPr>
        </p:nvSpPr>
        <p:spPr/>
        <p:txBody>
          <a:bodyPr/>
          <a:lstStyle/>
          <a:p>
            <a:fld id="{17D3C0D7-CDC6-4E3D-ADED-72DD6C8BCDB7}" type="slidenum">
              <a:rPr lang="en-US" smtClean="0"/>
              <a:t>2</a:t>
            </a:fld>
            <a:endParaRPr lang="en-US" dirty="0"/>
          </a:p>
        </p:txBody>
      </p:sp>
      <p:graphicFrame>
        <p:nvGraphicFramePr>
          <p:cNvPr id="7" name="Diagram 6">
            <a:extLst>
              <a:ext uri="{FF2B5EF4-FFF2-40B4-BE49-F238E27FC236}">
                <a16:creationId xmlns:a16="http://schemas.microsoft.com/office/drawing/2014/main" id="{65CC6CE8-BA8D-4267-ADE3-C7F46190C758}"/>
              </a:ext>
            </a:extLst>
          </p:cNvPr>
          <p:cNvGraphicFramePr/>
          <p:nvPr>
            <p:extLst>
              <p:ext uri="{D42A27DB-BD31-4B8C-83A1-F6EECF244321}">
                <p14:modId xmlns:p14="http://schemas.microsoft.com/office/powerpoint/2010/main" val="2691942443"/>
              </p:ext>
            </p:extLst>
          </p:nvPr>
        </p:nvGraphicFramePr>
        <p:xfrm>
          <a:off x="2032000" y="10244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Callout: Line with Border and Accent Bar 7">
            <a:extLst>
              <a:ext uri="{FF2B5EF4-FFF2-40B4-BE49-F238E27FC236}">
                <a16:creationId xmlns:a16="http://schemas.microsoft.com/office/drawing/2014/main" id="{E8B216E5-43E5-475A-8E8E-AE8D3B0746B0}"/>
              </a:ext>
            </a:extLst>
          </p:cNvPr>
          <p:cNvSpPr/>
          <p:nvPr/>
        </p:nvSpPr>
        <p:spPr>
          <a:xfrm>
            <a:off x="9514848" y="2549095"/>
            <a:ext cx="2276475" cy="766762"/>
          </a:xfrm>
          <a:prstGeom prst="accentBorderCallout1">
            <a:avLst>
              <a:gd name="adj1" fmla="val 18750"/>
              <a:gd name="adj2" fmla="val -8333"/>
              <a:gd name="adj3" fmla="val 326447"/>
              <a:gd name="adj4" fmla="val -119621"/>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Specific Areas</a:t>
            </a:r>
          </a:p>
          <a:p>
            <a:pPr algn="ctr"/>
            <a:r>
              <a:rPr lang="en-US" dirty="0"/>
              <a:t>For Integrated Cancer Care</a:t>
            </a:r>
          </a:p>
        </p:txBody>
      </p:sp>
      <p:sp>
        <p:nvSpPr>
          <p:cNvPr id="9" name="TextBox 8">
            <a:extLst>
              <a:ext uri="{FF2B5EF4-FFF2-40B4-BE49-F238E27FC236}">
                <a16:creationId xmlns:a16="http://schemas.microsoft.com/office/drawing/2014/main" id="{0BB5F9AA-2E6D-4A62-9F10-DFC4BAF69A70}"/>
              </a:ext>
            </a:extLst>
          </p:cNvPr>
          <p:cNvSpPr txBox="1"/>
          <p:nvPr/>
        </p:nvSpPr>
        <p:spPr>
          <a:xfrm>
            <a:off x="8761811" y="3534013"/>
            <a:ext cx="3373039" cy="3323987"/>
          </a:xfrm>
          <a:prstGeom prst="rect">
            <a:avLst/>
          </a:prstGeom>
          <a:noFill/>
        </p:spPr>
        <p:txBody>
          <a:bodyPr wrap="none" rtlCol="0">
            <a:spAutoFit/>
          </a:bodyPr>
          <a:lstStyle/>
          <a:p>
            <a:r>
              <a:rPr lang="en-US" sz="1400" dirty="0"/>
              <a:t>Areas</a:t>
            </a:r>
          </a:p>
          <a:p>
            <a:pPr marL="285750" indent="-285750">
              <a:buFont typeface="Arial" panose="020B0604020202020204" pitchFamily="34" charset="0"/>
              <a:buChar char="•"/>
            </a:pPr>
            <a:r>
              <a:rPr lang="en-US" sz="1400" b="1" i="1" dirty="0"/>
              <a:t>One Digital platform for professionals </a:t>
            </a:r>
          </a:p>
          <a:p>
            <a:r>
              <a:rPr lang="en-US" sz="1400" b="1" i="1" dirty="0"/>
              <a:t>       &amp; patients</a:t>
            </a:r>
          </a:p>
          <a:p>
            <a:pPr marL="285750" indent="-285750">
              <a:buFont typeface="Arial" panose="020B0604020202020204" pitchFamily="34" charset="0"/>
              <a:buChar char="•"/>
            </a:pPr>
            <a:r>
              <a:rPr lang="en-US" sz="1400" dirty="0"/>
              <a:t>Integrate hospitals, clinics, GPs &amp; HHAs</a:t>
            </a:r>
          </a:p>
          <a:p>
            <a:pPr marL="285750" indent="-285750">
              <a:buFont typeface="Arial" panose="020B0604020202020204" pitchFamily="34" charset="0"/>
              <a:buChar char="•"/>
            </a:pPr>
            <a:r>
              <a:rPr lang="en-US" sz="1400" dirty="0"/>
              <a:t>Integrate communities &amp; public health </a:t>
            </a:r>
          </a:p>
          <a:p>
            <a:pPr marL="285750" indent="-285750">
              <a:buFont typeface="Arial" panose="020B0604020202020204" pitchFamily="34" charset="0"/>
              <a:buChar char="•"/>
            </a:pPr>
            <a:r>
              <a:rPr lang="en-US" sz="1400" dirty="0"/>
              <a:t>Patient engagement tools (mobile)</a:t>
            </a:r>
          </a:p>
          <a:p>
            <a:pPr marL="285750" indent="-285750">
              <a:buFont typeface="Arial" panose="020B0604020202020204" pitchFamily="34" charset="0"/>
              <a:buChar char="•"/>
            </a:pPr>
            <a:r>
              <a:rPr lang="en-US" sz="1400" dirty="0"/>
              <a:t>Patient Care areas</a:t>
            </a:r>
          </a:p>
          <a:p>
            <a:pPr marL="742950" lvl="1" indent="-285750">
              <a:buFont typeface="Arial" panose="020B0604020202020204" pitchFamily="34" charset="0"/>
              <a:buChar char="•"/>
            </a:pPr>
            <a:r>
              <a:rPr lang="en-US" sz="1400" dirty="0"/>
              <a:t>Palliative Care</a:t>
            </a:r>
          </a:p>
          <a:p>
            <a:pPr marL="742950" lvl="1" indent="-285750">
              <a:buFont typeface="Arial" panose="020B0604020202020204" pitchFamily="34" charset="0"/>
              <a:buChar char="•"/>
            </a:pPr>
            <a:r>
              <a:rPr lang="en-US" sz="1400" dirty="0"/>
              <a:t>Symptom and Toxicity mgmt.</a:t>
            </a:r>
          </a:p>
          <a:p>
            <a:pPr marL="742950" lvl="1" indent="-285750">
              <a:buFont typeface="Arial" panose="020B0604020202020204" pitchFamily="34" charset="0"/>
              <a:buChar char="•"/>
            </a:pPr>
            <a:r>
              <a:rPr lang="en-US" sz="1400" dirty="0"/>
              <a:t>Psychosocial services</a:t>
            </a:r>
          </a:p>
          <a:p>
            <a:pPr marL="285750" indent="-285750">
              <a:buFont typeface="Arial" panose="020B0604020202020204" pitchFamily="34" charset="0"/>
              <a:buChar char="•"/>
            </a:pPr>
            <a:r>
              <a:rPr lang="en-US" sz="1400" dirty="0"/>
              <a:t>Measures</a:t>
            </a:r>
          </a:p>
          <a:p>
            <a:pPr marL="742950" lvl="1" indent="-285750">
              <a:buFont typeface="Arial" panose="020B0604020202020204" pitchFamily="34" charset="0"/>
              <a:buChar char="•"/>
            </a:pPr>
            <a:r>
              <a:rPr lang="en-US" sz="1400" dirty="0"/>
              <a:t>Ratio Professionals/Patients</a:t>
            </a:r>
          </a:p>
          <a:p>
            <a:pPr marL="742950" lvl="1" indent="-285750">
              <a:buFont typeface="Arial" panose="020B0604020202020204" pitchFamily="34" charset="0"/>
              <a:buChar char="•"/>
            </a:pPr>
            <a:r>
              <a:rPr lang="en-US" sz="1400" dirty="0"/>
              <a:t>% of Professionals integrated</a:t>
            </a:r>
          </a:p>
          <a:p>
            <a:pPr marL="742950" lvl="1" indent="-285750">
              <a:buFont typeface="Arial" panose="020B0604020202020204" pitchFamily="34" charset="0"/>
              <a:buChar char="•"/>
            </a:pPr>
            <a:r>
              <a:rPr lang="en-US" sz="1400" dirty="0"/>
              <a:t>Quality of life &amp; clinical outcomes</a:t>
            </a:r>
          </a:p>
          <a:p>
            <a:pPr marL="742950" lvl="1" indent="-285750">
              <a:buFont typeface="Arial" panose="020B0604020202020204" pitchFamily="34" charset="0"/>
              <a:buChar char="•"/>
            </a:pPr>
            <a:r>
              <a:rPr lang="en-US" sz="1400" dirty="0"/>
              <a:t>Costs and utilization </a:t>
            </a:r>
          </a:p>
        </p:txBody>
      </p:sp>
      <p:sp>
        <p:nvSpPr>
          <p:cNvPr id="14" name="Callout: Line 13">
            <a:extLst>
              <a:ext uri="{FF2B5EF4-FFF2-40B4-BE49-F238E27FC236}">
                <a16:creationId xmlns:a16="http://schemas.microsoft.com/office/drawing/2014/main" id="{F06E7AA4-56C2-40C9-9996-D95F112451C7}"/>
              </a:ext>
            </a:extLst>
          </p:cNvPr>
          <p:cNvSpPr/>
          <p:nvPr/>
        </p:nvSpPr>
        <p:spPr>
          <a:xfrm>
            <a:off x="151640" y="2636278"/>
            <a:ext cx="2334411" cy="973697"/>
          </a:xfrm>
          <a:prstGeom prst="borderCallout1">
            <a:avLst>
              <a:gd name="adj1" fmla="val 39361"/>
              <a:gd name="adj2" fmla="val 99532"/>
              <a:gd name="adj3" fmla="val 261266"/>
              <a:gd name="adj4" fmla="val 217086"/>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Large Scale Pilots for Integrated and Personalized</a:t>
            </a:r>
          </a:p>
          <a:p>
            <a:pPr algn="ctr"/>
            <a:r>
              <a:rPr lang="en-US" dirty="0"/>
              <a:t>Care</a:t>
            </a:r>
          </a:p>
        </p:txBody>
      </p:sp>
      <p:sp>
        <p:nvSpPr>
          <p:cNvPr id="15" name="TextBox 14">
            <a:extLst>
              <a:ext uri="{FF2B5EF4-FFF2-40B4-BE49-F238E27FC236}">
                <a16:creationId xmlns:a16="http://schemas.microsoft.com/office/drawing/2014/main" id="{15A0AA66-FB4A-4756-A64E-242E54F3051A}"/>
              </a:ext>
            </a:extLst>
          </p:cNvPr>
          <p:cNvSpPr txBox="1"/>
          <p:nvPr/>
        </p:nvSpPr>
        <p:spPr>
          <a:xfrm>
            <a:off x="57150" y="4093650"/>
            <a:ext cx="3352841" cy="2031325"/>
          </a:xfrm>
          <a:prstGeom prst="rect">
            <a:avLst/>
          </a:prstGeom>
          <a:noFill/>
        </p:spPr>
        <p:txBody>
          <a:bodyPr wrap="none" rtlCol="0">
            <a:spAutoFit/>
          </a:bodyPr>
          <a:lstStyle/>
          <a:p>
            <a:r>
              <a:rPr lang="en-US" sz="1400" dirty="0"/>
              <a:t>Needs</a:t>
            </a:r>
          </a:p>
          <a:p>
            <a:pPr marL="285750" indent="-285750">
              <a:buFont typeface="Arial" panose="020B0604020202020204" pitchFamily="34" charset="0"/>
              <a:buChar char="•"/>
            </a:pPr>
            <a:r>
              <a:rPr lang="en-US" sz="1400" dirty="0"/>
              <a:t>Live Digital solutions on integrated care</a:t>
            </a:r>
          </a:p>
          <a:p>
            <a:pPr marL="285750" indent="-285750">
              <a:buFont typeface="Arial" panose="020B0604020202020204" pitchFamily="34" charset="0"/>
              <a:buChar char="•"/>
            </a:pPr>
            <a:r>
              <a:rPr lang="en-US" sz="1400" dirty="0"/>
              <a:t>Connecting professionals</a:t>
            </a:r>
          </a:p>
          <a:p>
            <a:pPr marL="285750" indent="-285750">
              <a:buFont typeface="Arial" panose="020B0604020202020204" pitchFamily="34" charset="0"/>
              <a:buChar char="•"/>
            </a:pPr>
            <a:r>
              <a:rPr lang="en-US" sz="1400" dirty="0"/>
              <a:t>Integrating GPs, community &amp; hospitals</a:t>
            </a:r>
          </a:p>
          <a:p>
            <a:pPr marL="285750" indent="-285750">
              <a:buFont typeface="Arial" panose="020B0604020202020204" pitchFamily="34" charset="0"/>
              <a:buChar char="•"/>
            </a:pPr>
            <a:r>
              <a:rPr lang="en-US" sz="1400" dirty="0"/>
              <a:t>Quality of life measures</a:t>
            </a:r>
          </a:p>
          <a:p>
            <a:pPr marL="285750" indent="-285750">
              <a:buFont typeface="Arial" panose="020B0604020202020204" pitchFamily="34" charset="0"/>
              <a:buChar char="•"/>
            </a:pPr>
            <a:r>
              <a:rPr lang="en-US" sz="1400" dirty="0"/>
              <a:t>Outcomes monitoring</a:t>
            </a:r>
          </a:p>
          <a:p>
            <a:pPr marL="285750" indent="-285750">
              <a:buFont typeface="Arial" panose="020B0604020202020204" pitchFamily="34" charset="0"/>
              <a:buChar char="•"/>
            </a:pPr>
            <a:r>
              <a:rPr lang="en-US" sz="1400" dirty="0"/>
              <a:t>Cost of care measurement</a:t>
            </a:r>
          </a:p>
          <a:p>
            <a:pPr marL="285750" indent="-285750">
              <a:buFont typeface="Arial" panose="020B0604020202020204" pitchFamily="34" charset="0"/>
              <a:buChar char="•"/>
            </a:pPr>
            <a:r>
              <a:rPr lang="en-US" sz="1400" dirty="0"/>
              <a:t>Sustainability and scalability</a:t>
            </a:r>
          </a:p>
          <a:p>
            <a:pPr marL="285750" indent="-285750">
              <a:buFont typeface="Arial" panose="020B0604020202020204" pitchFamily="34" charset="0"/>
              <a:buChar char="•"/>
            </a:pPr>
            <a:r>
              <a:rPr lang="en-US" sz="1400" dirty="0"/>
              <a:t>Large scale Pilots  (Scalability is key)</a:t>
            </a:r>
          </a:p>
        </p:txBody>
      </p:sp>
      <p:sp>
        <p:nvSpPr>
          <p:cNvPr id="16" name="TextBox 15">
            <a:extLst>
              <a:ext uri="{FF2B5EF4-FFF2-40B4-BE49-F238E27FC236}">
                <a16:creationId xmlns:a16="http://schemas.microsoft.com/office/drawing/2014/main" id="{B881AF34-BCAE-46CB-B7D7-8CDE933341D3}"/>
              </a:ext>
            </a:extLst>
          </p:cNvPr>
          <p:cNvSpPr txBox="1"/>
          <p:nvPr/>
        </p:nvSpPr>
        <p:spPr>
          <a:xfrm>
            <a:off x="9506910" y="1961608"/>
            <a:ext cx="2427652" cy="369332"/>
          </a:xfrm>
          <a:prstGeom prst="rect">
            <a:avLst/>
          </a:prstGeom>
          <a:noFill/>
        </p:spPr>
        <p:txBody>
          <a:bodyPr wrap="none" rtlCol="0">
            <a:spAutoFit/>
          </a:bodyPr>
          <a:lstStyle/>
          <a:p>
            <a:r>
              <a:rPr lang="en-US" b="1" dirty="0"/>
              <a:t>SmartConnect Proposal</a:t>
            </a:r>
          </a:p>
        </p:txBody>
      </p:sp>
      <p:sp>
        <p:nvSpPr>
          <p:cNvPr id="17" name="Arrow: Down 16">
            <a:extLst>
              <a:ext uri="{FF2B5EF4-FFF2-40B4-BE49-F238E27FC236}">
                <a16:creationId xmlns:a16="http://schemas.microsoft.com/office/drawing/2014/main" id="{8871C030-00AC-4DF7-880D-D78DFC2B4DB3}"/>
              </a:ext>
            </a:extLst>
          </p:cNvPr>
          <p:cNvSpPr/>
          <p:nvPr/>
        </p:nvSpPr>
        <p:spPr>
          <a:xfrm>
            <a:off x="10620375" y="2331482"/>
            <a:ext cx="219075"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E9A439BC-1FCE-454A-8CFC-08635DF5F081}"/>
              </a:ext>
            </a:extLst>
          </p:cNvPr>
          <p:cNvSpPr txBox="1"/>
          <p:nvPr/>
        </p:nvSpPr>
        <p:spPr>
          <a:xfrm>
            <a:off x="296862" y="1896530"/>
            <a:ext cx="2189189" cy="369332"/>
          </a:xfrm>
          <a:prstGeom prst="rect">
            <a:avLst/>
          </a:prstGeom>
          <a:noFill/>
        </p:spPr>
        <p:txBody>
          <a:bodyPr wrap="none" rtlCol="0">
            <a:spAutoFit/>
          </a:bodyPr>
          <a:lstStyle/>
          <a:p>
            <a:r>
              <a:rPr lang="en-US" b="1" dirty="0"/>
              <a:t>EU Call requirements</a:t>
            </a:r>
          </a:p>
        </p:txBody>
      </p:sp>
      <p:sp>
        <p:nvSpPr>
          <p:cNvPr id="19" name="Arrow: Down 18">
            <a:extLst>
              <a:ext uri="{FF2B5EF4-FFF2-40B4-BE49-F238E27FC236}">
                <a16:creationId xmlns:a16="http://schemas.microsoft.com/office/drawing/2014/main" id="{00172C83-D024-498F-B23E-C8C6AA767338}"/>
              </a:ext>
            </a:extLst>
          </p:cNvPr>
          <p:cNvSpPr/>
          <p:nvPr/>
        </p:nvSpPr>
        <p:spPr>
          <a:xfrm>
            <a:off x="1080127" y="2166863"/>
            <a:ext cx="247650" cy="4551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46629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3B1D1-56B0-4B03-AD2E-1B13383318CF}"/>
              </a:ext>
            </a:extLst>
          </p:cNvPr>
          <p:cNvSpPr>
            <a:spLocks noGrp="1"/>
          </p:cNvSpPr>
          <p:nvPr>
            <p:ph type="title"/>
          </p:nvPr>
        </p:nvSpPr>
        <p:spPr>
          <a:xfrm>
            <a:off x="0" y="0"/>
            <a:ext cx="12192000" cy="635000"/>
          </a:xfrm>
          <a:solidFill>
            <a:schemeClr val="accent1">
              <a:lumMod val="40000"/>
              <a:lumOff val="60000"/>
            </a:schemeClr>
          </a:solidFill>
        </p:spPr>
        <p:txBody>
          <a:bodyPr>
            <a:normAutofit fontScale="90000"/>
          </a:bodyPr>
          <a:lstStyle/>
          <a:p>
            <a:r>
              <a:rPr lang="en-US" dirty="0"/>
              <a:t>Decision Support and Data Collection (EMR, PROMs, etc)</a:t>
            </a:r>
          </a:p>
        </p:txBody>
      </p:sp>
      <p:sp>
        <p:nvSpPr>
          <p:cNvPr id="3" name="Footer Placeholder 2">
            <a:extLst>
              <a:ext uri="{FF2B5EF4-FFF2-40B4-BE49-F238E27FC236}">
                <a16:creationId xmlns:a16="http://schemas.microsoft.com/office/drawing/2014/main" id="{055FC921-6CB5-4013-979D-9297580A343E}"/>
              </a:ext>
            </a:extLst>
          </p:cNvPr>
          <p:cNvSpPr>
            <a:spLocks noGrp="1"/>
          </p:cNvSpPr>
          <p:nvPr>
            <p:ph type="ftr" sz="quarter" idx="11"/>
          </p:nvPr>
        </p:nvSpPr>
        <p:spPr/>
        <p:txBody>
          <a:bodyPr/>
          <a:lstStyle/>
          <a:p>
            <a:r>
              <a:rPr lang="en-US" dirty="0"/>
              <a:t>All rights reserved.  Cannot distribute.  Confidential</a:t>
            </a:r>
          </a:p>
        </p:txBody>
      </p:sp>
      <p:sp>
        <p:nvSpPr>
          <p:cNvPr id="4" name="Slide Number Placeholder 3">
            <a:extLst>
              <a:ext uri="{FF2B5EF4-FFF2-40B4-BE49-F238E27FC236}">
                <a16:creationId xmlns:a16="http://schemas.microsoft.com/office/drawing/2014/main" id="{21C39839-00F7-4AC9-9825-2B76B830D51F}"/>
              </a:ext>
            </a:extLst>
          </p:cNvPr>
          <p:cNvSpPr>
            <a:spLocks noGrp="1"/>
          </p:cNvSpPr>
          <p:nvPr>
            <p:ph type="sldNum" sz="quarter" idx="12"/>
          </p:nvPr>
        </p:nvSpPr>
        <p:spPr/>
        <p:txBody>
          <a:bodyPr/>
          <a:lstStyle/>
          <a:p>
            <a:fld id="{83473F2B-0FC3-479B-8D38-C26313699D9A}" type="slidenum">
              <a:rPr lang="en-US" smtClean="0"/>
              <a:t>20</a:t>
            </a:fld>
            <a:endParaRPr lang="en-US" dirty="0"/>
          </a:p>
        </p:txBody>
      </p:sp>
      <p:graphicFrame>
        <p:nvGraphicFramePr>
          <p:cNvPr id="5" name="Table 4">
            <a:extLst>
              <a:ext uri="{FF2B5EF4-FFF2-40B4-BE49-F238E27FC236}">
                <a16:creationId xmlns:a16="http://schemas.microsoft.com/office/drawing/2014/main" id="{DAFC5F02-C1E3-4B88-83C0-C1F1735A09C6}"/>
              </a:ext>
            </a:extLst>
          </p:cNvPr>
          <p:cNvGraphicFramePr>
            <a:graphicFrameLocks noGrp="1"/>
          </p:cNvGraphicFramePr>
          <p:nvPr>
            <p:extLst>
              <p:ext uri="{D42A27DB-BD31-4B8C-83A1-F6EECF244321}">
                <p14:modId xmlns:p14="http://schemas.microsoft.com/office/powerpoint/2010/main" val="3056117239"/>
              </p:ext>
            </p:extLst>
          </p:nvPr>
        </p:nvGraphicFramePr>
        <p:xfrm>
          <a:off x="304800" y="1057275"/>
          <a:ext cx="10953750" cy="5290150"/>
        </p:xfrm>
        <a:graphic>
          <a:graphicData uri="http://schemas.openxmlformats.org/drawingml/2006/table">
            <a:tbl>
              <a:tblPr firstRow="1" firstCol="1" bandRow="1">
                <a:tableStyleId>{5C22544A-7EE6-4342-B048-85BDC9FD1C3A}</a:tableStyleId>
              </a:tblPr>
              <a:tblGrid>
                <a:gridCol w="3836602">
                  <a:extLst>
                    <a:ext uri="{9D8B030D-6E8A-4147-A177-3AD203B41FA5}">
                      <a16:colId xmlns:a16="http://schemas.microsoft.com/office/drawing/2014/main" val="612412448"/>
                    </a:ext>
                  </a:extLst>
                </a:gridCol>
                <a:gridCol w="1379207">
                  <a:extLst>
                    <a:ext uri="{9D8B030D-6E8A-4147-A177-3AD203B41FA5}">
                      <a16:colId xmlns:a16="http://schemas.microsoft.com/office/drawing/2014/main" val="4155753584"/>
                    </a:ext>
                  </a:extLst>
                </a:gridCol>
                <a:gridCol w="2415802">
                  <a:extLst>
                    <a:ext uri="{9D8B030D-6E8A-4147-A177-3AD203B41FA5}">
                      <a16:colId xmlns:a16="http://schemas.microsoft.com/office/drawing/2014/main" val="3073748415"/>
                    </a:ext>
                  </a:extLst>
                </a:gridCol>
                <a:gridCol w="1896958">
                  <a:extLst>
                    <a:ext uri="{9D8B030D-6E8A-4147-A177-3AD203B41FA5}">
                      <a16:colId xmlns:a16="http://schemas.microsoft.com/office/drawing/2014/main" val="955126914"/>
                    </a:ext>
                  </a:extLst>
                </a:gridCol>
                <a:gridCol w="1425181">
                  <a:extLst>
                    <a:ext uri="{9D8B030D-6E8A-4147-A177-3AD203B41FA5}">
                      <a16:colId xmlns:a16="http://schemas.microsoft.com/office/drawing/2014/main" val="3772227958"/>
                    </a:ext>
                  </a:extLst>
                </a:gridCol>
              </a:tblGrid>
              <a:tr h="291753">
                <a:tc>
                  <a:txBody>
                    <a:bodyPr/>
                    <a:lstStyle/>
                    <a:p>
                      <a:pPr marL="0" marR="0" algn="just">
                        <a:spcBef>
                          <a:spcPts val="0"/>
                        </a:spcBef>
                        <a:spcAft>
                          <a:spcPts val="0"/>
                        </a:spcAft>
                      </a:pPr>
                      <a:r>
                        <a:rPr lang="en-US" sz="1200" dirty="0">
                          <a:solidFill>
                            <a:schemeClr val="tx1"/>
                          </a:solidFill>
                          <a:effectLst/>
                        </a:rPr>
                        <a:t>Data Sources</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356" marR="52356" marT="0" marB="0">
                    <a:solidFill>
                      <a:schemeClr val="accent1">
                        <a:lumMod val="40000"/>
                        <a:lumOff val="60000"/>
                      </a:schemeClr>
                    </a:solidFill>
                  </a:tcPr>
                </a:tc>
                <a:tc>
                  <a:txBody>
                    <a:bodyPr/>
                    <a:lstStyle/>
                    <a:p>
                      <a:pPr marL="0" marR="0" algn="just">
                        <a:spcBef>
                          <a:spcPts val="0"/>
                        </a:spcBef>
                        <a:spcAft>
                          <a:spcPts val="0"/>
                        </a:spcAft>
                      </a:pPr>
                      <a:r>
                        <a:rPr lang="en-US" sz="1200" dirty="0">
                          <a:solidFill>
                            <a:schemeClr val="tx1"/>
                          </a:solidFill>
                          <a:effectLst/>
                        </a:rPr>
                        <a:t>Provided by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356" marR="52356" marT="0" marB="0">
                    <a:solidFill>
                      <a:schemeClr val="accent1">
                        <a:lumMod val="40000"/>
                        <a:lumOff val="60000"/>
                      </a:schemeClr>
                    </a:solidFill>
                  </a:tcPr>
                </a:tc>
                <a:tc>
                  <a:txBody>
                    <a:bodyPr/>
                    <a:lstStyle/>
                    <a:p>
                      <a:pPr marL="0" marR="0" algn="just">
                        <a:spcBef>
                          <a:spcPts val="0"/>
                        </a:spcBef>
                        <a:spcAft>
                          <a:spcPts val="0"/>
                        </a:spcAft>
                      </a:pPr>
                      <a:r>
                        <a:rPr lang="en-US" sz="1200" dirty="0">
                          <a:solidFill>
                            <a:schemeClr val="tx1"/>
                          </a:solidFill>
                          <a:effectLst/>
                        </a:rPr>
                        <a:t>Type</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356" marR="52356" marT="0" marB="0">
                    <a:solidFill>
                      <a:schemeClr val="accent1">
                        <a:lumMod val="40000"/>
                        <a:lumOff val="60000"/>
                      </a:schemeClr>
                    </a:solidFill>
                  </a:tcPr>
                </a:tc>
                <a:tc>
                  <a:txBody>
                    <a:bodyPr/>
                    <a:lstStyle/>
                    <a:p>
                      <a:pPr marL="0" marR="0" algn="just">
                        <a:spcBef>
                          <a:spcPts val="0"/>
                        </a:spcBef>
                        <a:spcAft>
                          <a:spcPts val="0"/>
                        </a:spcAft>
                      </a:pPr>
                      <a:r>
                        <a:rPr lang="en-US" sz="1200" dirty="0">
                          <a:solidFill>
                            <a:schemeClr val="tx1"/>
                          </a:solidFill>
                          <a:effectLst/>
                        </a:rPr>
                        <a:t>Key Attributes</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356" marR="52356" marT="0" marB="0">
                    <a:solidFill>
                      <a:schemeClr val="accent1">
                        <a:lumMod val="40000"/>
                        <a:lumOff val="60000"/>
                      </a:schemeClr>
                    </a:solidFill>
                  </a:tcPr>
                </a:tc>
                <a:tc>
                  <a:txBody>
                    <a:bodyPr/>
                    <a:lstStyle/>
                    <a:p>
                      <a:pPr marL="0" marR="0" algn="just">
                        <a:spcBef>
                          <a:spcPts val="0"/>
                        </a:spcBef>
                        <a:spcAft>
                          <a:spcPts val="0"/>
                        </a:spcAft>
                      </a:pPr>
                      <a:r>
                        <a:rPr lang="en-US" sz="1200" dirty="0">
                          <a:solidFill>
                            <a:schemeClr val="tx1"/>
                          </a:solidFill>
                          <a:effectLst/>
                        </a:rPr>
                        <a:t>Years</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356" marR="52356" marT="0" marB="0">
                    <a:solidFill>
                      <a:schemeClr val="accent1">
                        <a:lumMod val="40000"/>
                        <a:lumOff val="60000"/>
                      </a:schemeClr>
                    </a:solidFill>
                  </a:tcPr>
                </a:tc>
                <a:extLst>
                  <a:ext uri="{0D108BD9-81ED-4DB2-BD59-A6C34878D82A}">
                    <a16:rowId xmlns:a16="http://schemas.microsoft.com/office/drawing/2014/main" val="3950494161"/>
                  </a:ext>
                </a:extLst>
              </a:tr>
              <a:tr h="1896396">
                <a:tc>
                  <a:txBody>
                    <a:bodyPr/>
                    <a:lstStyle/>
                    <a:p>
                      <a:pPr marL="0" marR="0" algn="just">
                        <a:spcBef>
                          <a:spcPts val="0"/>
                        </a:spcBef>
                        <a:spcAft>
                          <a:spcPts val="0"/>
                        </a:spcAft>
                      </a:pPr>
                      <a:r>
                        <a:rPr lang="en-US" sz="1200" dirty="0">
                          <a:solidFill>
                            <a:schemeClr val="tx1"/>
                          </a:solidFill>
                          <a:effectLst/>
                        </a:rPr>
                        <a:t>Hospital or Cancer Center provided deidentified patient charts</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356" marR="52356" marT="0" marB="0">
                    <a:solidFill>
                      <a:schemeClr val="accent1">
                        <a:lumMod val="40000"/>
                        <a:lumOff val="60000"/>
                      </a:schemeClr>
                    </a:solidFill>
                  </a:tcPr>
                </a:tc>
                <a:tc>
                  <a:txBody>
                    <a:bodyPr/>
                    <a:lstStyle/>
                    <a:p>
                      <a:pPr marL="0" marR="0" algn="just">
                        <a:spcBef>
                          <a:spcPts val="0"/>
                        </a:spcBef>
                        <a:spcAft>
                          <a:spcPts val="0"/>
                        </a:spcAft>
                      </a:pPr>
                      <a:r>
                        <a:rPr lang="en-US" sz="1200" dirty="0">
                          <a:effectLst/>
                        </a:rPr>
                        <a:t>Hospitals and Cancer Centers in Europe participating in this H2020 proposal</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356" marR="52356" marT="0" marB="0"/>
                </a:tc>
                <a:tc>
                  <a:txBody>
                    <a:bodyPr/>
                    <a:lstStyle/>
                    <a:p>
                      <a:pPr marL="0" marR="0" algn="just">
                        <a:spcBef>
                          <a:spcPts val="0"/>
                        </a:spcBef>
                        <a:spcAft>
                          <a:spcPts val="0"/>
                        </a:spcAft>
                      </a:pPr>
                      <a:r>
                        <a:rPr lang="en-US" sz="1200" dirty="0">
                          <a:effectLst/>
                        </a:rPr>
                        <a:t>Hospital reported performance measures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356" marR="52356" marT="0" marB="0"/>
                </a:tc>
                <a:tc>
                  <a:txBody>
                    <a:bodyPr/>
                    <a:lstStyle/>
                    <a:p>
                      <a:pPr marL="342900" marR="0" lvl="0" indent="-342900" algn="just">
                        <a:spcBef>
                          <a:spcPts val="0"/>
                        </a:spcBef>
                        <a:spcAft>
                          <a:spcPts val="0"/>
                        </a:spcAft>
                        <a:buFont typeface="Symbol" panose="05050102010706020507" pitchFamily="18" charset="2"/>
                        <a:buChar char=""/>
                      </a:pPr>
                      <a:r>
                        <a:rPr lang="en-US" sz="1200" dirty="0">
                          <a:effectLst/>
                        </a:rPr>
                        <a:t>Type of cancer</a:t>
                      </a:r>
                    </a:p>
                    <a:p>
                      <a:pPr marL="342900" marR="0" lvl="0" indent="-342900" algn="just">
                        <a:spcBef>
                          <a:spcPts val="0"/>
                        </a:spcBef>
                        <a:spcAft>
                          <a:spcPts val="0"/>
                        </a:spcAft>
                        <a:buFont typeface="Symbol" panose="05050102010706020507" pitchFamily="18" charset="2"/>
                        <a:buChar char=""/>
                      </a:pPr>
                      <a:r>
                        <a:rPr lang="en-US" sz="1200" dirty="0">
                          <a:effectLst/>
                        </a:rPr>
                        <a:t>Stage of cancer</a:t>
                      </a:r>
                    </a:p>
                    <a:p>
                      <a:pPr marL="342900" marR="0" lvl="0" indent="-342900" algn="just">
                        <a:spcBef>
                          <a:spcPts val="0"/>
                        </a:spcBef>
                        <a:spcAft>
                          <a:spcPts val="0"/>
                        </a:spcAft>
                        <a:buFont typeface="Symbol" panose="05050102010706020507" pitchFamily="18" charset="2"/>
                        <a:buChar char=""/>
                      </a:pPr>
                      <a:r>
                        <a:rPr lang="en-US" sz="1200" dirty="0">
                          <a:effectLst/>
                        </a:rPr>
                        <a:t>Treatment types</a:t>
                      </a:r>
                    </a:p>
                    <a:p>
                      <a:pPr marL="342900" marR="0" lvl="0" indent="-342900" algn="just">
                        <a:spcBef>
                          <a:spcPts val="0"/>
                        </a:spcBef>
                        <a:spcAft>
                          <a:spcPts val="0"/>
                        </a:spcAft>
                        <a:buFont typeface="Symbol" panose="05050102010706020507" pitchFamily="18" charset="2"/>
                        <a:buChar char=""/>
                      </a:pPr>
                      <a:r>
                        <a:rPr lang="en-US" sz="1200" dirty="0">
                          <a:effectLst/>
                        </a:rPr>
                        <a:t>Modality</a:t>
                      </a:r>
                    </a:p>
                    <a:p>
                      <a:pPr marL="342900" marR="0" lvl="0" indent="-342900" algn="just">
                        <a:spcBef>
                          <a:spcPts val="0"/>
                        </a:spcBef>
                        <a:spcAft>
                          <a:spcPts val="0"/>
                        </a:spcAft>
                        <a:buFont typeface="Symbol" panose="05050102010706020507" pitchFamily="18" charset="2"/>
                        <a:buChar char=""/>
                      </a:pPr>
                      <a:r>
                        <a:rPr lang="en-US" sz="1200" dirty="0">
                          <a:effectLst/>
                        </a:rPr>
                        <a:t>Mortality Rates</a:t>
                      </a:r>
                    </a:p>
                    <a:p>
                      <a:pPr marL="342900" marR="0" lvl="0" indent="-342900" algn="just">
                        <a:spcBef>
                          <a:spcPts val="0"/>
                        </a:spcBef>
                        <a:spcAft>
                          <a:spcPts val="0"/>
                        </a:spcAft>
                        <a:buFont typeface="Symbol" panose="05050102010706020507" pitchFamily="18" charset="2"/>
                        <a:buChar char=""/>
                      </a:pPr>
                      <a:r>
                        <a:rPr lang="en-US" sz="1200" dirty="0">
                          <a:effectLst/>
                        </a:rPr>
                        <a:t>Satisfaction scores</a:t>
                      </a:r>
                    </a:p>
                    <a:p>
                      <a:pPr marL="342900" marR="0" lvl="0" indent="-342900" algn="just">
                        <a:spcBef>
                          <a:spcPts val="0"/>
                        </a:spcBef>
                        <a:spcAft>
                          <a:spcPts val="0"/>
                        </a:spcAft>
                        <a:buFont typeface="Symbol" panose="05050102010706020507" pitchFamily="18" charset="2"/>
                        <a:buChar char=""/>
                      </a:pPr>
                      <a:r>
                        <a:rPr lang="en-US" sz="1200" dirty="0">
                          <a:effectLst/>
                        </a:rPr>
                        <a:t>Infection rates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356" marR="52356" marT="0" marB="0"/>
                </a:tc>
                <a:tc>
                  <a:txBody>
                    <a:bodyPr/>
                    <a:lstStyle/>
                    <a:p>
                      <a:pPr marL="0" marR="0" algn="just">
                        <a:spcBef>
                          <a:spcPts val="0"/>
                        </a:spcBef>
                        <a:spcAft>
                          <a:spcPts val="0"/>
                        </a:spcAft>
                      </a:pPr>
                      <a:r>
                        <a:rPr lang="en-US" sz="1200" dirty="0">
                          <a:effectLst/>
                        </a:rPr>
                        <a:t>2016-Current</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356" marR="52356" marT="0" marB="0"/>
                </a:tc>
                <a:extLst>
                  <a:ext uri="{0D108BD9-81ED-4DB2-BD59-A6C34878D82A}">
                    <a16:rowId xmlns:a16="http://schemas.microsoft.com/office/drawing/2014/main" val="927987590"/>
                  </a:ext>
                </a:extLst>
              </a:tr>
              <a:tr h="443143">
                <a:tc>
                  <a:txBody>
                    <a:bodyPr/>
                    <a:lstStyle/>
                    <a:p>
                      <a:pPr marL="0" marR="0" algn="just">
                        <a:spcBef>
                          <a:spcPts val="0"/>
                        </a:spcBef>
                        <a:spcAft>
                          <a:spcPts val="0"/>
                        </a:spcAft>
                      </a:pPr>
                      <a:r>
                        <a:rPr lang="en-US" sz="1200" dirty="0">
                          <a:solidFill>
                            <a:schemeClr val="tx1"/>
                          </a:solidFill>
                          <a:effectLst/>
                        </a:rPr>
                        <a:t>Tobacco use surveys </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356" marR="52356" marT="0" marB="0">
                    <a:solidFill>
                      <a:schemeClr val="accent1">
                        <a:lumMod val="40000"/>
                        <a:lumOff val="60000"/>
                      </a:schemeClr>
                    </a:solidFill>
                  </a:tcPr>
                </a:tc>
                <a:tc>
                  <a:txBody>
                    <a:bodyPr/>
                    <a:lstStyle/>
                    <a:p>
                      <a:pPr marL="0" marR="0" algn="just">
                        <a:spcBef>
                          <a:spcPts val="0"/>
                        </a:spcBef>
                        <a:spcAft>
                          <a:spcPts val="0"/>
                        </a:spcAft>
                      </a:pPr>
                      <a:r>
                        <a:rPr lang="en-US" sz="1200" dirty="0">
                          <a:effectLst/>
                        </a:rPr>
                        <a:t>Hospitals or cancer centers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356" marR="52356" marT="0" marB="0"/>
                </a:tc>
                <a:tc>
                  <a:txBody>
                    <a:bodyPr/>
                    <a:lstStyle/>
                    <a:p>
                      <a:pPr marL="0" marR="0" algn="just">
                        <a:spcBef>
                          <a:spcPts val="0"/>
                        </a:spcBef>
                        <a:spcAft>
                          <a:spcPts val="0"/>
                        </a:spcAft>
                      </a:pPr>
                      <a:r>
                        <a:rPr lang="en-US" sz="1200" dirty="0">
                          <a:effectLst/>
                        </a:rPr>
                        <a:t>Patient surveys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356" marR="52356" marT="0" marB="0"/>
                </a:tc>
                <a:tc>
                  <a:txBody>
                    <a:bodyPr/>
                    <a:lstStyle/>
                    <a:p>
                      <a:pPr marL="342900" marR="0" lvl="0" indent="-342900" algn="just">
                        <a:spcBef>
                          <a:spcPts val="0"/>
                        </a:spcBef>
                        <a:spcAft>
                          <a:spcPts val="0"/>
                        </a:spcAft>
                        <a:buFont typeface="Symbol" panose="05050102010706020507" pitchFamily="18" charset="2"/>
                        <a:buChar char=""/>
                      </a:pPr>
                      <a:r>
                        <a:rPr lang="en-US" sz="1200" dirty="0">
                          <a:effectLst/>
                        </a:rPr>
                        <a:t>Satisfaction scores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356" marR="52356" marT="0" marB="0"/>
                </a:tc>
                <a:tc>
                  <a:txBody>
                    <a:bodyPr/>
                    <a:lstStyle/>
                    <a:p>
                      <a:pPr marL="0" marR="0" algn="just">
                        <a:spcBef>
                          <a:spcPts val="0"/>
                        </a:spcBef>
                        <a:spcAft>
                          <a:spcPts val="0"/>
                        </a:spcAft>
                      </a:pPr>
                      <a:r>
                        <a:rPr lang="en-US" sz="1200" dirty="0">
                          <a:effectLst/>
                        </a:rPr>
                        <a:t>2016-Current</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356" marR="52356" marT="0" marB="0"/>
                </a:tc>
                <a:extLst>
                  <a:ext uri="{0D108BD9-81ED-4DB2-BD59-A6C34878D82A}">
                    <a16:rowId xmlns:a16="http://schemas.microsoft.com/office/drawing/2014/main" val="1704450535"/>
                  </a:ext>
                </a:extLst>
              </a:tr>
              <a:tr h="443143">
                <a:tc>
                  <a:txBody>
                    <a:bodyPr/>
                    <a:lstStyle/>
                    <a:p>
                      <a:pPr marL="0" marR="0" algn="just">
                        <a:spcBef>
                          <a:spcPts val="0"/>
                        </a:spcBef>
                        <a:spcAft>
                          <a:spcPts val="0"/>
                        </a:spcAft>
                      </a:pPr>
                      <a:r>
                        <a:rPr lang="en-US" sz="1200" dirty="0">
                          <a:solidFill>
                            <a:schemeClr val="tx1"/>
                          </a:solidFill>
                          <a:effectLst/>
                        </a:rPr>
                        <a:t>PHQ9 or PHQ2j (depression scale)</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356" marR="52356" marT="0" marB="0">
                    <a:solidFill>
                      <a:schemeClr val="accent1">
                        <a:lumMod val="40000"/>
                        <a:lumOff val="60000"/>
                      </a:schemeClr>
                    </a:solidFill>
                  </a:tcPr>
                </a:tc>
                <a:tc>
                  <a:txBody>
                    <a:bodyPr/>
                    <a:lstStyle/>
                    <a:p>
                      <a:pPr marL="0" marR="0" algn="just">
                        <a:spcBef>
                          <a:spcPts val="0"/>
                        </a:spcBef>
                        <a:spcAft>
                          <a:spcPts val="0"/>
                        </a:spcAft>
                      </a:pPr>
                      <a:r>
                        <a:rPr lang="en-US" sz="1200" dirty="0">
                          <a:effectLst/>
                        </a:rPr>
                        <a:t>Hospitals or cancer centers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356" marR="52356" marT="0" marB="0"/>
                </a:tc>
                <a:tc>
                  <a:txBody>
                    <a:bodyPr/>
                    <a:lstStyle/>
                    <a:p>
                      <a:pPr marL="0" marR="0" algn="just">
                        <a:spcBef>
                          <a:spcPts val="0"/>
                        </a:spcBef>
                        <a:spcAft>
                          <a:spcPts val="0"/>
                        </a:spcAft>
                      </a:pPr>
                      <a:r>
                        <a:rPr lang="en-US" sz="1200" dirty="0">
                          <a:effectLst/>
                        </a:rPr>
                        <a:t>Depression scale and surveys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356" marR="52356" marT="0" marB="0"/>
                </a:tc>
                <a:tc>
                  <a:txBody>
                    <a:bodyPr/>
                    <a:lstStyle/>
                    <a:p>
                      <a:pPr marL="342900" marR="0" lvl="0" indent="-342900" algn="just">
                        <a:spcBef>
                          <a:spcPts val="0"/>
                        </a:spcBef>
                        <a:spcAft>
                          <a:spcPts val="0"/>
                        </a:spcAft>
                        <a:buFont typeface="Symbol" panose="05050102010706020507" pitchFamily="18" charset="2"/>
                        <a:buChar char=""/>
                      </a:pPr>
                      <a:r>
                        <a:rPr lang="en-US" sz="1200" dirty="0">
                          <a:effectLst/>
                        </a:rPr>
                        <a:t>Depression scale</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356" marR="52356" marT="0" marB="0"/>
                </a:tc>
                <a:tc>
                  <a:txBody>
                    <a:bodyPr/>
                    <a:lstStyle/>
                    <a:p>
                      <a:pPr marL="0" marR="0" algn="just">
                        <a:spcBef>
                          <a:spcPts val="0"/>
                        </a:spcBef>
                        <a:spcAft>
                          <a:spcPts val="0"/>
                        </a:spcAft>
                      </a:pPr>
                      <a:r>
                        <a:rPr lang="en-US" sz="1200" dirty="0">
                          <a:effectLst/>
                        </a:rPr>
                        <a:t>2016-Current</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356" marR="52356" marT="0" marB="0"/>
                </a:tc>
                <a:extLst>
                  <a:ext uri="{0D108BD9-81ED-4DB2-BD59-A6C34878D82A}">
                    <a16:rowId xmlns:a16="http://schemas.microsoft.com/office/drawing/2014/main" val="2780440696"/>
                  </a:ext>
                </a:extLst>
              </a:tr>
              <a:tr h="443143">
                <a:tc>
                  <a:txBody>
                    <a:bodyPr/>
                    <a:lstStyle/>
                    <a:p>
                      <a:pPr marL="0" marR="0" algn="just">
                        <a:spcBef>
                          <a:spcPts val="0"/>
                        </a:spcBef>
                        <a:spcAft>
                          <a:spcPts val="0"/>
                        </a:spcAft>
                      </a:pPr>
                      <a:r>
                        <a:rPr lang="en-US" sz="1200" dirty="0">
                          <a:solidFill>
                            <a:schemeClr val="tx1"/>
                          </a:solidFill>
                          <a:effectLst/>
                        </a:rPr>
                        <a:t>Pain scale  assessments</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356" marR="52356" marT="0" marB="0">
                    <a:solidFill>
                      <a:schemeClr val="accent1">
                        <a:lumMod val="40000"/>
                        <a:lumOff val="60000"/>
                      </a:schemeClr>
                    </a:solidFill>
                  </a:tcPr>
                </a:tc>
                <a:tc>
                  <a:txBody>
                    <a:bodyPr/>
                    <a:lstStyle/>
                    <a:p>
                      <a:pPr marL="0" marR="0" algn="just">
                        <a:spcBef>
                          <a:spcPts val="0"/>
                        </a:spcBef>
                        <a:spcAft>
                          <a:spcPts val="0"/>
                        </a:spcAft>
                      </a:pPr>
                      <a:r>
                        <a:rPr lang="en-US" sz="1200" dirty="0">
                          <a:effectLst/>
                        </a:rPr>
                        <a:t>Hospitals or cancer centers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356" marR="52356" marT="0" marB="0"/>
                </a:tc>
                <a:tc>
                  <a:txBody>
                    <a:bodyPr/>
                    <a:lstStyle/>
                    <a:p>
                      <a:pPr marL="0" marR="0" algn="just">
                        <a:spcBef>
                          <a:spcPts val="0"/>
                        </a:spcBef>
                        <a:spcAft>
                          <a:spcPts val="0"/>
                        </a:spcAft>
                      </a:pPr>
                      <a:r>
                        <a:rPr lang="en-US" sz="1200" dirty="0">
                          <a:effectLst/>
                        </a:rPr>
                        <a:t>Pain scale surveys and assessment</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356" marR="52356" marT="0" marB="0"/>
                </a:tc>
                <a:tc>
                  <a:txBody>
                    <a:bodyPr/>
                    <a:lstStyle/>
                    <a:p>
                      <a:pPr marL="342900" marR="0" lvl="0" indent="-342900" algn="just">
                        <a:spcBef>
                          <a:spcPts val="0"/>
                        </a:spcBef>
                        <a:spcAft>
                          <a:spcPts val="0"/>
                        </a:spcAft>
                        <a:buFont typeface="Symbol" panose="05050102010706020507" pitchFamily="18" charset="2"/>
                        <a:buChar char=""/>
                      </a:pPr>
                      <a:r>
                        <a:rPr lang="en-US" sz="1200" dirty="0">
                          <a:effectLst/>
                        </a:rPr>
                        <a:t>Pain scale and ratings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356" marR="52356" marT="0" marB="0"/>
                </a:tc>
                <a:tc>
                  <a:txBody>
                    <a:bodyPr/>
                    <a:lstStyle/>
                    <a:p>
                      <a:pPr marL="0" marR="0" algn="just">
                        <a:spcBef>
                          <a:spcPts val="0"/>
                        </a:spcBef>
                        <a:spcAft>
                          <a:spcPts val="0"/>
                        </a:spcAft>
                      </a:pPr>
                      <a:r>
                        <a:rPr lang="en-US" sz="1200" dirty="0">
                          <a:effectLst/>
                        </a:rPr>
                        <a:t>2016-Current</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356" marR="52356" marT="0" marB="0"/>
                </a:tc>
                <a:extLst>
                  <a:ext uri="{0D108BD9-81ED-4DB2-BD59-A6C34878D82A}">
                    <a16:rowId xmlns:a16="http://schemas.microsoft.com/office/drawing/2014/main" val="2398918721"/>
                  </a:ext>
                </a:extLst>
              </a:tr>
              <a:tr h="443143">
                <a:tc>
                  <a:txBody>
                    <a:bodyPr/>
                    <a:lstStyle/>
                    <a:p>
                      <a:pPr marL="0" marR="0" algn="just">
                        <a:spcBef>
                          <a:spcPts val="0"/>
                        </a:spcBef>
                        <a:spcAft>
                          <a:spcPts val="0"/>
                        </a:spcAft>
                      </a:pPr>
                      <a:r>
                        <a:rPr lang="en-US" sz="1200" dirty="0">
                          <a:solidFill>
                            <a:schemeClr val="tx1"/>
                          </a:solidFill>
                          <a:effectLst/>
                        </a:rPr>
                        <a:t>Quality of life assessments (e.g. SF36)</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356" marR="52356" marT="0" marB="0">
                    <a:solidFill>
                      <a:schemeClr val="accent1">
                        <a:lumMod val="40000"/>
                        <a:lumOff val="60000"/>
                      </a:schemeClr>
                    </a:solidFill>
                  </a:tcPr>
                </a:tc>
                <a:tc>
                  <a:txBody>
                    <a:bodyPr/>
                    <a:lstStyle/>
                    <a:p>
                      <a:pPr marL="0" marR="0" algn="just">
                        <a:spcBef>
                          <a:spcPts val="0"/>
                        </a:spcBef>
                        <a:spcAft>
                          <a:spcPts val="0"/>
                        </a:spcAft>
                      </a:pPr>
                      <a:r>
                        <a:rPr lang="en-US" sz="1200" dirty="0">
                          <a:effectLst/>
                        </a:rPr>
                        <a:t>Hospitals or cancer centers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356" marR="52356" marT="0" marB="0"/>
                </a:tc>
                <a:tc>
                  <a:txBody>
                    <a:bodyPr/>
                    <a:lstStyle/>
                    <a:p>
                      <a:pPr marL="0" marR="0" algn="just">
                        <a:spcBef>
                          <a:spcPts val="0"/>
                        </a:spcBef>
                        <a:spcAft>
                          <a:spcPts val="0"/>
                        </a:spcAft>
                      </a:pPr>
                      <a:r>
                        <a:rPr lang="en-US" sz="1200" dirty="0">
                          <a:effectLst/>
                        </a:rPr>
                        <a:t>General quality of life based questionnaires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356" marR="52356" marT="0" marB="0"/>
                </a:tc>
                <a:tc>
                  <a:txBody>
                    <a:bodyPr/>
                    <a:lstStyle/>
                    <a:p>
                      <a:pPr marL="342900" marR="0" lvl="0" indent="-342900" algn="just">
                        <a:spcBef>
                          <a:spcPts val="0"/>
                        </a:spcBef>
                        <a:spcAft>
                          <a:spcPts val="0"/>
                        </a:spcAft>
                        <a:buFont typeface="Symbol" panose="05050102010706020507" pitchFamily="18" charset="2"/>
                        <a:buChar char=""/>
                      </a:pPr>
                      <a:r>
                        <a:rPr lang="en-US" sz="1200" dirty="0">
                          <a:effectLst/>
                        </a:rPr>
                        <a:t>SF36</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356" marR="52356" marT="0" marB="0"/>
                </a:tc>
                <a:tc>
                  <a:txBody>
                    <a:bodyPr/>
                    <a:lstStyle/>
                    <a:p>
                      <a:pPr marL="0" marR="0" algn="just">
                        <a:spcBef>
                          <a:spcPts val="0"/>
                        </a:spcBef>
                        <a:spcAft>
                          <a:spcPts val="0"/>
                        </a:spcAft>
                      </a:pPr>
                      <a:r>
                        <a:rPr lang="en-US" sz="1200" dirty="0">
                          <a:effectLst/>
                        </a:rPr>
                        <a:t>2016-Current</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356" marR="52356" marT="0" marB="0"/>
                </a:tc>
                <a:extLst>
                  <a:ext uri="{0D108BD9-81ED-4DB2-BD59-A6C34878D82A}">
                    <a16:rowId xmlns:a16="http://schemas.microsoft.com/office/drawing/2014/main" val="424737452"/>
                  </a:ext>
                </a:extLst>
              </a:tr>
              <a:tr h="1329429">
                <a:tc>
                  <a:txBody>
                    <a:bodyPr/>
                    <a:lstStyle/>
                    <a:p>
                      <a:pPr marL="0" marR="0" algn="just">
                        <a:spcBef>
                          <a:spcPts val="0"/>
                        </a:spcBef>
                        <a:spcAft>
                          <a:spcPts val="0"/>
                        </a:spcAft>
                      </a:pPr>
                      <a:r>
                        <a:rPr lang="en-US" sz="1200" dirty="0">
                          <a:solidFill>
                            <a:schemeClr val="tx1"/>
                          </a:solidFill>
                          <a:effectLst/>
                        </a:rPr>
                        <a:t>5000-10000 de-identified Patient records for the Pilot deployments to ensure low P value and statistically significant measures</a:t>
                      </a:r>
                      <a:endParaRPr lang="en-US" sz="12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356" marR="52356" marT="0" marB="0">
                    <a:solidFill>
                      <a:schemeClr val="accent1">
                        <a:lumMod val="40000"/>
                        <a:lumOff val="60000"/>
                      </a:schemeClr>
                    </a:solidFill>
                  </a:tcPr>
                </a:tc>
                <a:tc>
                  <a:txBody>
                    <a:bodyPr/>
                    <a:lstStyle/>
                    <a:p>
                      <a:pPr marL="0" marR="0" algn="just">
                        <a:spcBef>
                          <a:spcPts val="0"/>
                        </a:spcBef>
                        <a:spcAft>
                          <a:spcPts val="0"/>
                        </a:spcAft>
                      </a:pPr>
                      <a:r>
                        <a:rPr lang="en-US" sz="1200" dirty="0">
                          <a:effectLst/>
                        </a:rPr>
                        <a:t>Hospital providers in the Netherlands, Greece and UK</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356" marR="52356" marT="0" marB="0"/>
                </a:tc>
                <a:tc>
                  <a:txBody>
                    <a:bodyPr/>
                    <a:lstStyle/>
                    <a:p>
                      <a:pPr marL="0" marR="0" algn="just">
                        <a:spcBef>
                          <a:spcPts val="0"/>
                        </a:spcBef>
                        <a:spcAft>
                          <a:spcPts val="0"/>
                        </a:spcAft>
                      </a:pPr>
                      <a:r>
                        <a:rPr lang="en-US" sz="1200" dirty="0">
                          <a:effectLst/>
                        </a:rPr>
                        <a:t>Clinical Charts (physical or electronic)</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356" marR="52356" marT="0" marB="0"/>
                </a:tc>
                <a:tc>
                  <a:txBody>
                    <a:bodyPr/>
                    <a:lstStyle/>
                    <a:p>
                      <a:pPr marL="342900" marR="0" lvl="0" indent="-342900" algn="just">
                        <a:spcBef>
                          <a:spcPts val="0"/>
                        </a:spcBef>
                        <a:spcAft>
                          <a:spcPts val="0"/>
                        </a:spcAft>
                        <a:buFont typeface="Symbol" panose="05050102010706020507" pitchFamily="18" charset="2"/>
                        <a:buChar char=""/>
                      </a:pPr>
                      <a:r>
                        <a:rPr lang="en-US" sz="1200" dirty="0">
                          <a:effectLst/>
                        </a:rPr>
                        <a:t>Visits</a:t>
                      </a:r>
                    </a:p>
                    <a:p>
                      <a:pPr marL="342900" marR="0" lvl="0" indent="-342900" algn="just">
                        <a:spcBef>
                          <a:spcPts val="0"/>
                        </a:spcBef>
                        <a:spcAft>
                          <a:spcPts val="0"/>
                        </a:spcAft>
                        <a:buFont typeface="Symbol" panose="05050102010706020507" pitchFamily="18" charset="2"/>
                        <a:buChar char=""/>
                      </a:pPr>
                      <a:r>
                        <a:rPr lang="en-US" sz="1200" dirty="0">
                          <a:effectLst/>
                        </a:rPr>
                        <a:t>Age</a:t>
                      </a:r>
                    </a:p>
                    <a:p>
                      <a:pPr marL="342900" marR="0" lvl="0" indent="-342900" algn="just">
                        <a:spcBef>
                          <a:spcPts val="0"/>
                        </a:spcBef>
                        <a:spcAft>
                          <a:spcPts val="0"/>
                        </a:spcAft>
                        <a:buFont typeface="Symbol" panose="05050102010706020507" pitchFamily="18" charset="2"/>
                        <a:buChar char=""/>
                      </a:pPr>
                      <a:r>
                        <a:rPr lang="en-US" sz="1200" dirty="0">
                          <a:effectLst/>
                        </a:rPr>
                        <a:t>Los</a:t>
                      </a:r>
                    </a:p>
                    <a:p>
                      <a:pPr marL="342900" marR="0" lvl="0" indent="-342900" algn="just">
                        <a:spcBef>
                          <a:spcPts val="0"/>
                        </a:spcBef>
                        <a:spcAft>
                          <a:spcPts val="0"/>
                        </a:spcAft>
                        <a:buFont typeface="Symbol" panose="05050102010706020507" pitchFamily="18" charset="2"/>
                        <a:buChar char=""/>
                      </a:pPr>
                      <a:r>
                        <a:rPr lang="en-US" sz="1200" dirty="0">
                          <a:effectLst/>
                        </a:rPr>
                        <a:t>Past visits</a:t>
                      </a:r>
                    </a:p>
                    <a:p>
                      <a:pPr marL="342900" marR="0" lvl="0" indent="-342900" algn="just">
                        <a:spcBef>
                          <a:spcPts val="0"/>
                        </a:spcBef>
                        <a:spcAft>
                          <a:spcPts val="0"/>
                        </a:spcAft>
                        <a:buFont typeface="Symbol" panose="05050102010706020507" pitchFamily="18" charset="2"/>
                        <a:buChar char=""/>
                      </a:pPr>
                      <a:r>
                        <a:rPr lang="en-US" sz="1200" dirty="0">
                          <a:effectLst/>
                        </a:rPr>
                        <a:t>Severity of illness</a:t>
                      </a:r>
                    </a:p>
                    <a:p>
                      <a:pPr marL="342900" marR="0" lvl="0" indent="-342900" algn="just">
                        <a:spcBef>
                          <a:spcPts val="0"/>
                        </a:spcBef>
                        <a:spcAft>
                          <a:spcPts val="0"/>
                        </a:spcAft>
                        <a:buFont typeface="Symbol" panose="05050102010706020507" pitchFamily="18" charset="2"/>
                        <a:buChar char=""/>
                      </a:pPr>
                      <a:r>
                        <a:rPr lang="en-US" sz="1200" dirty="0">
                          <a:effectLst/>
                        </a:rPr>
                        <a:t>Symptoms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356" marR="52356" marT="0" marB="0"/>
                </a:tc>
                <a:tc>
                  <a:txBody>
                    <a:bodyPr/>
                    <a:lstStyle/>
                    <a:p>
                      <a:pPr marL="0" marR="0" algn="just">
                        <a:spcBef>
                          <a:spcPts val="0"/>
                        </a:spcBef>
                        <a:spcAft>
                          <a:spcPts val="0"/>
                        </a:spcAft>
                      </a:pPr>
                      <a:r>
                        <a:rPr lang="en-US" sz="1200" dirty="0">
                          <a:effectLst/>
                        </a:rPr>
                        <a:t>2016-Current</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2356" marR="52356" marT="0" marB="0"/>
                </a:tc>
                <a:extLst>
                  <a:ext uri="{0D108BD9-81ED-4DB2-BD59-A6C34878D82A}">
                    <a16:rowId xmlns:a16="http://schemas.microsoft.com/office/drawing/2014/main" val="435199768"/>
                  </a:ext>
                </a:extLst>
              </a:tr>
            </a:tbl>
          </a:graphicData>
        </a:graphic>
      </p:graphicFrame>
    </p:spTree>
    <p:extLst>
      <p:ext uri="{BB962C8B-B14F-4D97-AF65-F5344CB8AC3E}">
        <p14:creationId xmlns:p14="http://schemas.microsoft.com/office/powerpoint/2010/main" val="10019419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EBFFBF6-14FA-42A0-BD6D-12710F2F712C}"/>
              </a:ext>
            </a:extLst>
          </p:cNvPr>
          <p:cNvSpPr>
            <a:spLocks noGrp="1"/>
          </p:cNvSpPr>
          <p:nvPr>
            <p:ph type="title"/>
          </p:nvPr>
        </p:nvSpPr>
        <p:spPr>
          <a:xfrm>
            <a:off x="0" y="0"/>
            <a:ext cx="12192000" cy="432182"/>
          </a:xfrm>
          <a:solidFill>
            <a:schemeClr val="accent5">
              <a:lumMod val="40000"/>
              <a:lumOff val="60000"/>
            </a:schemeClr>
          </a:solidFill>
        </p:spPr>
        <p:txBody>
          <a:bodyPr>
            <a:normAutofit fontScale="90000"/>
          </a:bodyPr>
          <a:lstStyle/>
          <a:p>
            <a:r>
              <a:rPr lang="en-US" sz="3200" dirty="0"/>
              <a:t>Multi-Site Pilot System To Integrate &amp; Personalize Care</a:t>
            </a:r>
          </a:p>
        </p:txBody>
      </p:sp>
      <p:sp>
        <p:nvSpPr>
          <p:cNvPr id="4" name="Footer Placeholder 3">
            <a:extLst>
              <a:ext uri="{FF2B5EF4-FFF2-40B4-BE49-F238E27FC236}">
                <a16:creationId xmlns:a16="http://schemas.microsoft.com/office/drawing/2014/main" id="{DC6FF14A-FC5D-465B-A11B-7D684C5DA577}"/>
              </a:ext>
            </a:extLst>
          </p:cNvPr>
          <p:cNvSpPr>
            <a:spLocks noGrp="1"/>
          </p:cNvSpPr>
          <p:nvPr>
            <p:ph type="ftr" sz="quarter" idx="11"/>
          </p:nvPr>
        </p:nvSpPr>
        <p:spPr>
          <a:xfrm>
            <a:off x="-88495" y="6663386"/>
            <a:ext cx="4114800" cy="198953"/>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All rights reserved.  Cannot distribute.  Confidential</a:t>
            </a:r>
          </a:p>
        </p:txBody>
      </p:sp>
      <p:sp>
        <p:nvSpPr>
          <p:cNvPr id="5" name="Slide Number Placeholder 4">
            <a:extLst>
              <a:ext uri="{FF2B5EF4-FFF2-40B4-BE49-F238E27FC236}">
                <a16:creationId xmlns:a16="http://schemas.microsoft.com/office/drawing/2014/main" id="{83A27155-7800-4D94-A947-2F557FB81D3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473F2B-0FC3-479B-8D38-C26313699D9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16" name="Group 15">
            <a:extLst>
              <a:ext uri="{FF2B5EF4-FFF2-40B4-BE49-F238E27FC236}">
                <a16:creationId xmlns:a16="http://schemas.microsoft.com/office/drawing/2014/main" id="{78632663-7723-42B8-8643-0C9BCE990D48}"/>
              </a:ext>
            </a:extLst>
          </p:cNvPr>
          <p:cNvGrpSpPr/>
          <p:nvPr/>
        </p:nvGrpSpPr>
        <p:grpSpPr>
          <a:xfrm>
            <a:off x="2335574" y="739238"/>
            <a:ext cx="6087472" cy="5617092"/>
            <a:chOff x="2341880" y="615672"/>
            <a:chExt cx="6268720" cy="5974080"/>
          </a:xfrm>
        </p:grpSpPr>
        <p:sp>
          <p:nvSpPr>
            <p:cNvPr id="15" name="Oval 14">
              <a:extLst>
                <a:ext uri="{FF2B5EF4-FFF2-40B4-BE49-F238E27FC236}">
                  <a16:creationId xmlns:a16="http://schemas.microsoft.com/office/drawing/2014/main" id="{ACC9BDDE-F0FE-4108-A9E1-E23DBE6D9EC5}"/>
                </a:ext>
              </a:extLst>
            </p:cNvPr>
            <p:cNvSpPr/>
            <p:nvPr/>
          </p:nvSpPr>
          <p:spPr>
            <a:xfrm>
              <a:off x="2341880" y="615672"/>
              <a:ext cx="6268720" cy="5974080"/>
            </a:xfrm>
            <a:prstGeom prst="ellipse">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A088246-E942-405C-AB9C-01FF640CAC43}"/>
                </a:ext>
              </a:extLst>
            </p:cNvPr>
            <p:cNvSpPr/>
            <p:nvPr/>
          </p:nvSpPr>
          <p:spPr>
            <a:xfrm>
              <a:off x="3418840" y="1705403"/>
              <a:ext cx="4114800" cy="368427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444327CB-7E5B-4222-99CC-B34A3D4FB0A5}"/>
                </a:ext>
              </a:extLst>
            </p:cNvPr>
            <p:cNvSpPr/>
            <p:nvPr/>
          </p:nvSpPr>
          <p:spPr>
            <a:xfrm>
              <a:off x="4770120" y="2809240"/>
              <a:ext cx="1412240" cy="1407160"/>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Patients</a:t>
              </a:r>
            </a:p>
          </p:txBody>
        </p:sp>
        <p:pic>
          <p:nvPicPr>
            <p:cNvPr id="8" name="Picture 7">
              <a:extLst>
                <a:ext uri="{FF2B5EF4-FFF2-40B4-BE49-F238E27FC236}">
                  <a16:creationId xmlns:a16="http://schemas.microsoft.com/office/drawing/2014/main" id="{FDF0108E-1B74-4FC9-BC03-A3248F8ECCE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134197" y="2199690"/>
              <a:ext cx="358021" cy="358021"/>
            </a:xfrm>
            <a:prstGeom prst="rect">
              <a:avLst/>
            </a:prstGeom>
          </p:spPr>
        </p:pic>
        <p:pic>
          <p:nvPicPr>
            <p:cNvPr id="9" name="Picture 8">
              <a:extLst>
                <a:ext uri="{FF2B5EF4-FFF2-40B4-BE49-F238E27FC236}">
                  <a16:creationId xmlns:a16="http://schemas.microsoft.com/office/drawing/2014/main" id="{FCF5BCEE-F652-49EC-9BA5-0918FE8D206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301168" y="2691242"/>
              <a:ext cx="616272" cy="616272"/>
            </a:xfrm>
            <a:prstGeom prst="rect">
              <a:avLst/>
            </a:prstGeom>
          </p:spPr>
        </p:pic>
        <p:pic>
          <p:nvPicPr>
            <p:cNvPr id="10" name="Picture 9">
              <a:extLst>
                <a:ext uri="{FF2B5EF4-FFF2-40B4-BE49-F238E27FC236}">
                  <a16:creationId xmlns:a16="http://schemas.microsoft.com/office/drawing/2014/main" id="{B5C86492-D9C5-456B-A482-787C720BDFC8}"/>
                </a:ext>
              </a:extLst>
            </p:cNvPr>
            <p:cNvPicPr>
              <a:picLocks noChangeAspect="1"/>
            </p:cNvPicPr>
            <p:nvPr/>
          </p:nvPicPr>
          <p:blipFill>
            <a:blip r:embed="rId6"/>
            <a:stretch>
              <a:fillRect/>
            </a:stretch>
          </p:blipFill>
          <p:spPr>
            <a:xfrm>
              <a:off x="5232891" y="3040469"/>
              <a:ext cx="539728" cy="358020"/>
            </a:xfrm>
            <a:prstGeom prst="rect">
              <a:avLst/>
            </a:prstGeom>
          </p:spPr>
        </p:pic>
        <p:pic>
          <p:nvPicPr>
            <p:cNvPr id="11" name="Picture 10">
              <a:extLst>
                <a:ext uri="{FF2B5EF4-FFF2-40B4-BE49-F238E27FC236}">
                  <a16:creationId xmlns:a16="http://schemas.microsoft.com/office/drawing/2014/main" id="{F3E26C63-3A2C-4032-BE6D-1FC4DB511050}"/>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549864" y="3547538"/>
              <a:ext cx="616272" cy="616272"/>
            </a:xfrm>
            <a:prstGeom prst="rect">
              <a:avLst/>
            </a:prstGeom>
          </p:spPr>
        </p:pic>
        <p:pic>
          <p:nvPicPr>
            <p:cNvPr id="12" name="Picture 11">
              <a:extLst>
                <a:ext uri="{FF2B5EF4-FFF2-40B4-BE49-F238E27FC236}">
                  <a16:creationId xmlns:a16="http://schemas.microsoft.com/office/drawing/2014/main" id="{7C33A9A9-9364-4DA1-BE7F-AB58925565FE}"/>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933592" y="3797211"/>
              <a:ext cx="707255" cy="774367"/>
            </a:xfrm>
            <a:prstGeom prst="rect">
              <a:avLst/>
            </a:prstGeom>
          </p:spPr>
        </p:pic>
        <p:pic>
          <p:nvPicPr>
            <p:cNvPr id="17" name="Picture 16">
              <a:extLst>
                <a:ext uri="{FF2B5EF4-FFF2-40B4-BE49-F238E27FC236}">
                  <a16:creationId xmlns:a16="http://schemas.microsoft.com/office/drawing/2014/main" id="{0BF416FC-F1DB-4434-9398-849B7FFCCC4E}"/>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7510858" y="2263792"/>
              <a:ext cx="738805" cy="735586"/>
            </a:xfrm>
            <a:prstGeom prst="rect">
              <a:avLst/>
            </a:prstGeom>
          </p:spPr>
        </p:pic>
        <p:pic>
          <p:nvPicPr>
            <p:cNvPr id="20" name="Picture 19">
              <a:extLst>
                <a:ext uri="{FF2B5EF4-FFF2-40B4-BE49-F238E27FC236}">
                  <a16:creationId xmlns:a16="http://schemas.microsoft.com/office/drawing/2014/main" id="{B3F91B66-56E7-4EC2-862E-7B72459EEA65}"/>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6564229" y="5375419"/>
              <a:ext cx="538625" cy="711638"/>
            </a:xfrm>
            <a:prstGeom prst="rect">
              <a:avLst/>
            </a:prstGeom>
          </p:spPr>
        </p:pic>
        <p:pic>
          <p:nvPicPr>
            <p:cNvPr id="23" name="Picture 22">
              <a:extLst>
                <a:ext uri="{FF2B5EF4-FFF2-40B4-BE49-F238E27FC236}">
                  <a16:creationId xmlns:a16="http://schemas.microsoft.com/office/drawing/2014/main" id="{73CBA578-A1E5-422C-832A-3A7670E7514B}"/>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4917440" y="906469"/>
              <a:ext cx="904240" cy="678180"/>
            </a:xfrm>
            <a:prstGeom prst="rect">
              <a:avLst/>
            </a:prstGeom>
          </p:spPr>
        </p:pic>
        <p:pic>
          <p:nvPicPr>
            <p:cNvPr id="29" name="Picture 28">
              <a:extLst>
                <a:ext uri="{FF2B5EF4-FFF2-40B4-BE49-F238E27FC236}">
                  <a16:creationId xmlns:a16="http://schemas.microsoft.com/office/drawing/2014/main" id="{417A5C78-381E-4926-A200-94848C9D0E96}"/>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5457283" y="4690687"/>
              <a:ext cx="815797" cy="390541"/>
            </a:xfrm>
            <a:prstGeom prst="rect">
              <a:avLst/>
            </a:prstGeom>
          </p:spPr>
        </p:pic>
        <p:pic>
          <p:nvPicPr>
            <p:cNvPr id="32" name="Picture 31">
              <a:extLst>
                <a:ext uri="{FF2B5EF4-FFF2-40B4-BE49-F238E27FC236}">
                  <a16:creationId xmlns:a16="http://schemas.microsoft.com/office/drawing/2014/main" id="{4B7A8354-88ED-410B-A4EE-748500590508}"/>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2908022" y="1922422"/>
              <a:ext cx="905460" cy="625574"/>
            </a:xfrm>
            <a:prstGeom prst="rect">
              <a:avLst/>
            </a:prstGeom>
          </p:spPr>
        </p:pic>
        <p:pic>
          <p:nvPicPr>
            <p:cNvPr id="35" name="Picture 34">
              <a:extLst>
                <a:ext uri="{FF2B5EF4-FFF2-40B4-BE49-F238E27FC236}">
                  <a16:creationId xmlns:a16="http://schemas.microsoft.com/office/drawing/2014/main" id="{F4C0718E-117A-45B6-9CE2-32ADC226CE57}"/>
                </a:ext>
              </a:extLst>
            </p:cNvPr>
            <p:cNvPicPr>
              <a:picLocks noChangeAspect="1"/>
            </p:cNvPicPr>
            <p:nvPr/>
          </p:nvPicPr>
          <p:blipFill>
            <a:blip r:embed="rId20">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6284910" y="2400005"/>
              <a:ext cx="529908" cy="640464"/>
            </a:xfrm>
            <a:prstGeom prst="rect">
              <a:avLst/>
            </a:prstGeom>
          </p:spPr>
        </p:pic>
        <p:sp>
          <p:nvSpPr>
            <p:cNvPr id="38" name="TextBox 37">
              <a:extLst>
                <a:ext uri="{FF2B5EF4-FFF2-40B4-BE49-F238E27FC236}">
                  <a16:creationId xmlns:a16="http://schemas.microsoft.com/office/drawing/2014/main" id="{1381A910-C350-46C2-AEB0-888006560A2D}"/>
                </a:ext>
              </a:extLst>
            </p:cNvPr>
            <p:cNvSpPr txBox="1"/>
            <p:nvPr/>
          </p:nvSpPr>
          <p:spPr>
            <a:xfrm>
              <a:off x="5436717" y="4401898"/>
              <a:ext cx="72167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Therapist</a:t>
              </a:r>
            </a:p>
          </p:txBody>
        </p:sp>
        <p:sp>
          <p:nvSpPr>
            <p:cNvPr id="39" name="TextBox 38">
              <a:extLst>
                <a:ext uri="{FF2B5EF4-FFF2-40B4-BE49-F238E27FC236}">
                  <a16:creationId xmlns:a16="http://schemas.microsoft.com/office/drawing/2014/main" id="{8F7AD15D-992E-4AA1-90B5-A4415FE546DC}"/>
                </a:ext>
              </a:extLst>
            </p:cNvPr>
            <p:cNvSpPr txBox="1"/>
            <p:nvPr/>
          </p:nvSpPr>
          <p:spPr>
            <a:xfrm>
              <a:off x="2606431" y="2518860"/>
              <a:ext cx="79541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Wearables</a:t>
              </a:r>
            </a:p>
          </p:txBody>
        </p:sp>
        <p:sp>
          <p:nvSpPr>
            <p:cNvPr id="40" name="TextBox 39">
              <a:extLst>
                <a:ext uri="{FF2B5EF4-FFF2-40B4-BE49-F238E27FC236}">
                  <a16:creationId xmlns:a16="http://schemas.microsoft.com/office/drawing/2014/main" id="{A51EFBFB-664D-4E14-80CF-3044C11179E5}"/>
                </a:ext>
              </a:extLst>
            </p:cNvPr>
            <p:cNvSpPr txBox="1"/>
            <p:nvPr/>
          </p:nvSpPr>
          <p:spPr>
            <a:xfrm>
              <a:off x="4166106" y="1070118"/>
              <a:ext cx="795411"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Wearables</a:t>
              </a:r>
            </a:p>
          </p:txBody>
        </p:sp>
        <p:sp>
          <p:nvSpPr>
            <p:cNvPr id="41" name="TextBox 40">
              <a:extLst>
                <a:ext uri="{FF2B5EF4-FFF2-40B4-BE49-F238E27FC236}">
                  <a16:creationId xmlns:a16="http://schemas.microsoft.com/office/drawing/2014/main" id="{AB1A6A23-5183-430F-A117-CBC59658FDB6}"/>
                </a:ext>
              </a:extLst>
            </p:cNvPr>
            <p:cNvSpPr txBox="1"/>
            <p:nvPr/>
          </p:nvSpPr>
          <p:spPr>
            <a:xfrm>
              <a:off x="7077887" y="4854129"/>
              <a:ext cx="865943" cy="4308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Smart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Calendaring</a:t>
              </a:r>
            </a:p>
          </p:txBody>
        </p:sp>
        <p:pic>
          <p:nvPicPr>
            <p:cNvPr id="43" name="Picture 42">
              <a:extLst>
                <a:ext uri="{FF2B5EF4-FFF2-40B4-BE49-F238E27FC236}">
                  <a16:creationId xmlns:a16="http://schemas.microsoft.com/office/drawing/2014/main" id="{9FEF36A3-CFEB-4A05-B4D6-4D8AFF0C6291}"/>
                </a:ext>
              </a:extLst>
            </p:cNvPr>
            <p:cNvPicPr>
              <a:picLocks noChangeAspect="1"/>
            </p:cNvPicPr>
            <p:nvPr/>
          </p:nvPicPr>
          <p:blipFill>
            <a:blip r:embed="rId22">
              <a:extLst>
                <a:ext uri="{28A0092B-C50C-407E-A947-70E740481C1C}">
                  <a14:useLocalDpi xmlns:a14="http://schemas.microsoft.com/office/drawing/2010/main" val="0"/>
                </a:ext>
                <a:ext uri="{837473B0-CC2E-450A-ABE3-18F120FF3D39}">
                  <a1611:picAttrSrcUrl xmlns:a1611="http://schemas.microsoft.com/office/drawing/2016/11/main" r:id="rId23"/>
                </a:ext>
              </a:extLst>
            </a:blip>
            <a:stretch>
              <a:fillRect/>
            </a:stretch>
          </p:blipFill>
          <p:spPr>
            <a:xfrm>
              <a:off x="2735705" y="3721152"/>
              <a:ext cx="553862" cy="575857"/>
            </a:xfrm>
            <a:prstGeom prst="rect">
              <a:avLst/>
            </a:prstGeom>
          </p:spPr>
        </p:pic>
        <p:pic>
          <p:nvPicPr>
            <p:cNvPr id="46" name="Picture 45">
              <a:extLst>
                <a:ext uri="{FF2B5EF4-FFF2-40B4-BE49-F238E27FC236}">
                  <a16:creationId xmlns:a16="http://schemas.microsoft.com/office/drawing/2014/main" id="{6C682AEF-4F3C-425D-9DD5-D4600B1E8F49}"/>
                </a:ext>
              </a:extLst>
            </p:cNvPr>
            <p:cNvPicPr>
              <a:picLocks noChangeAspect="1"/>
            </p:cNvPicPr>
            <p:nvPr/>
          </p:nvPicPr>
          <p:blipFill>
            <a:blip r:embed="rId24">
              <a:extLst>
                <a:ext uri="{28A0092B-C50C-407E-A947-70E740481C1C}">
                  <a14:useLocalDpi xmlns:a14="http://schemas.microsoft.com/office/drawing/2010/main" val="0"/>
                </a:ext>
                <a:ext uri="{837473B0-CC2E-450A-ABE3-18F120FF3D39}">
                  <a1611:picAttrSrcUrl xmlns:a1611="http://schemas.microsoft.com/office/drawing/2016/11/main" r:id="rId25"/>
                </a:ext>
              </a:extLst>
            </a:blip>
            <a:stretch>
              <a:fillRect/>
            </a:stretch>
          </p:blipFill>
          <p:spPr>
            <a:xfrm>
              <a:off x="6474117" y="1242893"/>
              <a:ext cx="865181" cy="550201"/>
            </a:xfrm>
            <a:prstGeom prst="rect">
              <a:avLst/>
            </a:prstGeom>
          </p:spPr>
        </p:pic>
        <p:sp>
          <p:nvSpPr>
            <p:cNvPr id="48" name="TextBox 47">
              <a:extLst>
                <a:ext uri="{FF2B5EF4-FFF2-40B4-BE49-F238E27FC236}">
                  <a16:creationId xmlns:a16="http://schemas.microsoft.com/office/drawing/2014/main" id="{547EBF57-6000-4CC8-8263-647D40BDF60F}"/>
                </a:ext>
              </a:extLst>
            </p:cNvPr>
            <p:cNvSpPr txBox="1"/>
            <p:nvPr/>
          </p:nvSpPr>
          <p:spPr>
            <a:xfrm>
              <a:off x="6865955" y="1738631"/>
              <a:ext cx="843501"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Guidelines</a:t>
              </a:r>
            </a:p>
          </p:txBody>
        </p:sp>
        <p:pic>
          <p:nvPicPr>
            <p:cNvPr id="50" name="Picture 49">
              <a:extLst>
                <a:ext uri="{FF2B5EF4-FFF2-40B4-BE49-F238E27FC236}">
                  <a16:creationId xmlns:a16="http://schemas.microsoft.com/office/drawing/2014/main" id="{7658684F-4F33-4D17-8A94-4B7C33BAB861}"/>
                </a:ext>
              </a:extLst>
            </p:cNvPr>
            <p:cNvPicPr>
              <a:picLocks noChangeAspect="1"/>
            </p:cNvPicPr>
            <p:nvPr/>
          </p:nvPicPr>
          <p:blipFill>
            <a:blip r:embed="rId26">
              <a:extLst>
                <a:ext uri="{28A0092B-C50C-407E-A947-70E740481C1C}">
                  <a14:useLocalDpi xmlns:a14="http://schemas.microsoft.com/office/drawing/2010/main" val="0"/>
                </a:ext>
                <a:ext uri="{837473B0-CC2E-450A-ABE3-18F120FF3D39}">
                  <a1611:picAttrSrcUrl xmlns:a1611="http://schemas.microsoft.com/office/drawing/2016/11/main" r:id="rId27"/>
                </a:ext>
              </a:extLst>
            </a:blip>
            <a:stretch>
              <a:fillRect/>
            </a:stretch>
          </p:blipFill>
          <p:spPr>
            <a:xfrm>
              <a:off x="3481097" y="5174307"/>
              <a:ext cx="703074" cy="521212"/>
            </a:xfrm>
            <a:prstGeom prst="rect">
              <a:avLst/>
            </a:prstGeom>
          </p:spPr>
        </p:pic>
        <p:sp>
          <p:nvSpPr>
            <p:cNvPr id="52" name="TextBox 51">
              <a:extLst>
                <a:ext uri="{FF2B5EF4-FFF2-40B4-BE49-F238E27FC236}">
                  <a16:creationId xmlns:a16="http://schemas.microsoft.com/office/drawing/2014/main" id="{39D90822-EF35-41BB-9655-5B37A2D36732}"/>
                </a:ext>
              </a:extLst>
            </p:cNvPr>
            <p:cNvSpPr txBox="1"/>
            <p:nvPr/>
          </p:nvSpPr>
          <p:spPr>
            <a:xfrm>
              <a:off x="6441708" y="4232923"/>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GP</a:t>
              </a:r>
            </a:p>
          </p:txBody>
        </p:sp>
        <p:sp>
          <p:nvSpPr>
            <p:cNvPr id="54" name="TextBox 53">
              <a:extLst>
                <a:ext uri="{FF2B5EF4-FFF2-40B4-BE49-F238E27FC236}">
                  <a16:creationId xmlns:a16="http://schemas.microsoft.com/office/drawing/2014/main" id="{1FDF2BED-EDC8-4C07-8209-3AF1D215D75D}"/>
                </a:ext>
              </a:extLst>
            </p:cNvPr>
            <p:cNvSpPr txBox="1"/>
            <p:nvPr/>
          </p:nvSpPr>
          <p:spPr>
            <a:xfrm>
              <a:off x="4203939" y="4515072"/>
              <a:ext cx="880369"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Home Aide</a:t>
              </a:r>
            </a:p>
          </p:txBody>
        </p:sp>
        <p:sp>
          <p:nvSpPr>
            <p:cNvPr id="55" name="TextBox 54">
              <a:extLst>
                <a:ext uri="{FF2B5EF4-FFF2-40B4-BE49-F238E27FC236}">
                  <a16:creationId xmlns:a16="http://schemas.microsoft.com/office/drawing/2014/main" id="{295E1F9A-422A-49BC-8628-1CF373FA3F25}"/>
                </a:ext>
              </a:extLst>
            </p:cNvPr>
            <p:cNvSpPr txBox="1"/>
            <p:nvPr/>
          </p:nvSpPr>
          <p:spPr>
            <a:xfrm>
              <a:off x="4366908" y="2002176"/>
              <a:ext cx="88254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Private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Duty Nurse</a:t>
              </a:r>
            </a:p>
          </p:txBody>
        </p:sp>
        <p:sp>
          <p:nvSpPr>
            <p:cNvPr id="56" name="TextBox 55">
              <a:extLst>
                <a:ext uri="{FF2B5EF4-FFF2-40B4-BE49-F238E27FC236}">
                  <a16:creationId xmlns:a16="http://schemas.microsoft.com/office/drawing/2014/main" id="{C5C9DCAA-F463-4745-8696-ADD441A2C27F}"/>
                </a:ext>
              </a:extLst>
            </p:cNvPr>
            <p:cNvSpPr txBox="1"/>
            <p:nvPr/>
          </p:nvSpPr>
          <p:spPr>
            <a:xfrm>
              <a:off x="5800055" y="2110431"/>
              <a:ext cx="867160"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Specialist</a:t>
              </a:r>
            </a:p>
          </p:txBody>
        </p:sp>
        <p:sp>
          <p:nvSpPr>
            <p:cNvPr id="57" name="TextBox 56">
              <a:extLst>
                <a:ext uri="{FF2B5EF4-FFF2-40B4-BE49-F238E27FC236}">
                  <a16:creationId xmlns:a16="http://schemas.microsoft.com/office/drawing/2014/main" id="{F238599E-43C2-476D-B051-3FA7851FDDDA}"/>
                </a:ext>
              </a:extLst>
            </p:cNvPr>
            <p:cNvSpPr txBox="1"/>
            <p:nvPr/>
          </p:nvSpPr>
          <p:spPr>
            <a:xfrm>
              <a:off x="3696698" y="3189208"/>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GP</a:t>
              </a:r>
            </a:p>
          </p:txBody>
        </p:sp>
        <p:sp>
          <p:nvSpPr>
            <p:cNvPr id="58" name="TextBox 57">
              <a:extLst>
                <a:ext uri="{FF2B5EF4-FFF2-40B4-BE49-F238E27FC236}">
                  <a16:creationId xmlns:a16="http://schemas.microsoft.com/office/drawing/2014/main" id="{9DECE4F0-E294-4E95-A3B4-D301CC971026}"/>
                </a:ext>
              </a:extLst>
            </p:cNvPr>
            <p:cNvSpPr txBox="1"/>
            <p:nvPr/>
          </p:nvSpPr>
          <p:spPr>
            <a:xfrm>
              <a:off x="4142452" y="5795806"/>
              <a:ext cx="91403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Weight scale</a:t>
              </a:r>
            </a:p>
          </p:txBody>
        </p:sp>
        <p:pic>
          <p:nvPicPr>
            <p:cNvPr id="59" name="Picture 58">
              <a:extLst>
                <a:ext uri="{FF2B5EF4-FFF2-40B4-BE49-F238E27FC236}">
                  <a16:creationId xmlns:a16="http://schemas.microsoft.com/office/drawing/2014/main" id="{F9E6EF0E-1441-4256-AA13-7FFB8E3A4C98}"/>
                </a:ext>
              </a:extLst>
            </p:cNvPr>
            <p:cNvPicPr>
              <a:picLocks noChangeAspect="1"/>
            </p:cNvPicPr>
            <p:nvPr/>
          </p:nvPicPr>
          <p:blipFill rotWithShape="1">
            <a:blip r:embed="rId28">
              <a:extLst>
                <a:ext uri="{28A0092B-C50C-407E-A947-70E740481C1C}">
                  <a14:useLocalDpi xmlns:a14="http://schemas.microsoft.com/office/drawing/2010/main" val="0"/>
                </a:ext>
                <a:ext uri="{837473B0-CC2E-450A-ABE3-18F120FF3D39}">
                  <a1611:picAttrSrcUrl xmlns:a1611="http://schemas.microsoft.com/office/drawing/2016/11/main" r:id="rId29"/>
                </a:ext>
              </a:extLst>
            </a:blip>
            <a:srcRect l="22588" r="23585" b="10743"/>
            <a:stretch/>
          </p:blipFill>
          <p:spPr>
            <a:xfrm>
              <a:off x="7726619" y="3677059"/>
              <a:ext cx="465260" cy="850500"/>
            </a:xfrm>
            <a:prstGeom prst="rect">
              <a:avLst/>
            </a:prstGeom>
          </p:spPr>
        </p:pic>
        <p:sp>
          <p:nvSpPr>
            <p:cNvPr id="60" name="TextBox 59">
              <a:extLst>
                <a:ext uri="{FF2B5EF4-FFF2-40B4-BE49-F238E27FC236}">
                  <a16:creationId xmlns:a16="http://schemas.microsoft.com/office/drawing/2014/main" id="{2178A4C4-73E9-4B44-8391-A31CD9B8BEEF}"/>
                </a:ext>
              </a:extLst>
            </p:cNvPr>
            <p:cNvSpPr txBox="1"/>
            <p:nvPr/>
          </p:nvSpPr>
          <p:spPr>
            <a:xfrm>
              <a:off x="7998919" y="2877883"/>
              <a:ext cx="58381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Smart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Phone</a:t>
              </a:r>
            </a:p>
          </p:txBody>
        </p:sp>
      </p:grpSp>
      <p:sp>
        <p:nvSpPr>
          <p:cNvPr id="2" name="TextBox 1">
            <a:extLst>
              <a:ext uri="{FF2B5EF4-FFF2-40B4-BE49-F238E27FC236}">
                <a16:creationId xmlns:a16="http://schemas.microsoft.com/office/drawing/2014/main" id="{C971D87A-A6EB-46DB-BC27-ECDE6AE2DBD3}"/>
              </a:ext>
            </a:extLst>
          </p:cNvPr>
          <p:cNvSpPr txBox="1"/>
          <p:nvPr/>
        </p:nvSpPr>
        <p:spPr>
          <a:xfrm>
            <a:off x="75289" y="739258"/>
            <a:ext cx="2603793" cy="923330"/>
          </a:xfrm>
          <a:prstGeom prst="rect">
            <a:avLst/>
          </a:prstGeom>
          <a:noFill/>
        </p:spPr>
        <p:txBody>
          <a:bodyPr wrap="square" rtlCol="0">
            <a:spAutoFit/>
          </a:bodyPr>
          <a:lstStyle/>
          <a:p>
            <a:r>
              <a:rPr lang="en-US" dirty="0"/>
              <a:t>A comprehensive view of </a:t>
            </a:r>
          </a:p>
          <a:p>
            <a:r>
              <a:rPr lang="en-US" dirty="0"/>
              <a:t>processes between acute </a:t>
            </a:r>
          </a:p>
          <a:p>
            <a:r>
              <a:rPr lang="en-US" dirty="0"/>
              <a:t>and home based care</a:t>
            </a:r>
          </a:p>
        </p:txBody>
      </p:sp>
      <p:sp>
        <p:nvSpPr>
          <p:cNvPr id="3" name="TextBox 2">
            <a:extLst>
              <a:ext uri="{FF2B5EF4-FFF2-40B4-BE49-F238E27FC236}">
                <a16:creationId xmlns:a16="http://schemas.microsoft.com/office/drawing/2014/main" id="{555C69C9-C683-4BA3-8A44-5AE0A44808D2}"/>
              </a:ext>
            </a:extLst>
          </p:cNvPr>
          <p:cNvSpPr txBox="1"/>
          <p:nvPr/>
        </p:nvSpPr>
        <p:spPr>
          <a:xfrm>
            <a:off x="8983575" y="5018139"/>
            <a:ext cx="3131946" cy="1200329"/>
          </a:xfrm>
          <a:prstGeom prst="rect">
            <a:avLst/>
          </a:prstGeom>
          <a:noFill/>
        </p:spPr>
        <p:txBody>
          <a:bodyPr wrap="square" rtlCol="0">
            <a:spAutoFit/>
          </a:bodyPr>
          <a:lstStyle/>
          <a:p>
            <a:r>
              <a:rPr lang="en-US" dirty="0"/>
              <a:t>A multi-level care:  regional and community wide approach </a:t>
            </a:r>
          </a:p>
          <a:p>
            <a:r>
              <a:rPr lang="en-US" dirty="0"/>
              <a:t>to enable integration and </a:t>
            </a:r>
          </a:p>
          <a:p>
            <a:r>
              <a:rPr lang="en-US" dirty="0"/>
              <a:t>Personalization </a:t>
            </a:r>
          </a:p>
        </p:txBody>
      </p:sp>
      <p:sp>
        <p:nvSpPr>
          <p:cNvPr id="7" name="TextBox 6">
            <a:extLst>
              <a:ext uri="{FF2B5EF4-FFF2-40B4-BE49-F238E27FC236}">
                <a16:creationId xmlns:a16="http://schemas.microsoft.com/office/drawing/2014/main" id="{01C7B9A0-91BF-4186-9CFA-693DE4E9B39F}"/>
              </a:ext>
            </a:extLst>
          </p:cNvPr>
          <p:cNvSpPr txBox="1"/>
          <p:nvPr/>
        </p:nvSpPr>
        <p:spPr>
          <a:xfrm>
            <a:off x="8954835" y="838929"/>
            <a:ext cx="2849307" cy="923330"/>
          </a:xfrm>
          <a:prstGeom prst="rect">
            <a:avLst/>
          </a:prstGeom>
          <a:noFill/>
        </p:spPr>
        <p:txBody>
          <a:bodyPr wrap="square" rtlCol="0">
            <a:spAutoFit/>
          </a:bodyPr>
          <a:lstStyle/>
          <a:p>
            <a:r>
              <a:rPr lang="en-US" dirty="0"/>
              <a:t>Total cost of care and clinical</a:t>
            </a:r>
          </a:p>
          <a:p>
            <a:r>
              <a:rPr lang="en-US" dirty="0"/>
              <a:t>outcomes monitoring for at-risk populations</a:t>
            </a:r>
          </a:p>
        </p:txBody>
      </p:sp>
      <p:sp>
        <p:nvSpPr>
          <p:cNvPr id="42" name="TextBox 41">
            <a:extLst>
              <a:ext uri="{FF2B5EF4-FFF2-40B4-BE49-F238E27FC236}">
                <a16:creationId xmlns:a16="http://schemas.microsoft.com/office/drawing/2014/main" id="{47F04A13-E7D5-4635-9BDB-015658186C92}"/>
              </a:ext>
            </a:extLst>
          </p:cNvPr>
          <p:cNvSpPr txBox="1"/>
          <p:nvPr/>
        </p:nvSpPr>
        <p:spPr>
          <a:xfrm>
            <a:off x="108065" y="5081491"/>
            <a:ext cx="2299877" cy="1477328"/>
          </a:xfrm>
          <a:prstGeom prst="rect">
            <a:avLst/>
          </a:prstGeom>
          <a:noFill/>
        </p:spPr>
        <p:txBody>
          <a:bodyPr wrap="square" rtlCol="0">
            <a:spAutoFit/>
          </a:bodyPr>
          <a:lstStyle/>
          <a:p>
            <a:r>
              <a:rPr lang="en-US" dirty="0"/>
              <a:t>Inclusion of large number of professionals for social, nutritional </a:t>
            </a:r>
          </a:p>
          <a:p>
            <a:r>
              <a:rPr lang="en-US" dirty="0"/>
              <a:t>and pain management</a:t>
            </a:r>
          </a:p>
        </p:txBody>
      </p:sp>
    </p:spTree>
    <p:extLst>
      <p:ext uri="{BB962C8B-B14F-4D97-AF65-F5344CB8AC3E}">
        <p14:creationId xmlns:p14="http://schemas.microsoft.com/office/powerpoint/2010/main" val="3931841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BA203-4C2B-45A8-9B6D-1ABF6DE82A1C}"/>
              </a:ext>
            </a:extLst>
          </p:cNvPr>
          <p:cNvSpPr>
            <a:spLocks noGrp="1"/>
          </p:cNvSpPr>
          <p:nvPr>
            <p:ph type="title"/>
          </p:nvPr>
        </p:nvSpPr>
        <p:spPr>
          <a:xfrm>
            <a:off x="0" y="18280"/>
            <a:ext cx="12192000" cy="519050"/>
          </a:xfrm>
          <a:solidFill>
            <a:schemeClr val="accent1">
              <a:lumMod val="40000"/>
              <a:lumOff val="60000"/>
            </a:schemeClr>
          </a:solidFill>
        </p:spPr>
        <p:txBody>
          <a:bodyPr>
            <a:normAutofit fontScale="90000"/>
          </a:bodyPr>
          <a:lstStyle/>
          <a:p>
            <a:r>
              <a:rPr lang="en-US" dirty="0"/>
              <a:t>Workpackages &amp; Structure: 7 work packages</a:t>
            </a:r>
          </a:p>
        </p:txBody>
      </p:sp>
      <p:sp>
        <p:nvSpPr>
          <p:cNvPr id="17" name="Slide Number Placeholder 16">
            <a:extLst>
              <a:ext uri="{FF2B5EF4-FFF2-40B4-BE49-F238E27FC236}">
                <a16:creationId xmlns:a16="http://schemas.microsoft.com/office/drawing/2014/main" id="{74AEDD2E-7FDA-4DC7-A8FF-35E9B74E60D4}"/>
              </a:ext>
            </a:extLst>
          </p:cNvPr>
          <p:cNvSpPr>
            <a:spLocks noGrp="1"/>
          </p:cNvSpPr>
          <p:nvPr>
            <p:ph type="sldNum" sz="quarter" idx="12"/>
          </p:nvPr>
        </p:nvSpPr>
        <p:spPr>
          <a:xfrm>
            <a:off x="8967194" y="6658409"/>
            <a:ext cx="2743200" cy="106791"/>
          </a:xfrm>
        </p:spPr>
        <p:txBody>
          <a:bodyPr/>
          <a:lstStyle/>
          <a:p>
            <a:fld id="{17D3C0D7-CDC6-4E3D-ADED-72DD6C8BCDB7}" type="slidenum">
              <a:rPr lang="en-US" smtClean="0"/>
              <a:t>22</a:t>
            </a:fld>
            <a:endParaRPr lang="en-US" dirty="0"/>
          </a:p>
        </p:txBody>
      </p:sp>
      <p:sp>
        <p:nvSpPr>
          <p:cNvPr id="16" name="Footer Placeholder 15">
            <a:extLst>
              <a:ext uri="{FF2B5EF4-FFF2-40B4-BE49-F238E27FC236}">
                <a16:creationId xmlns:a16="http://schemas.microsoft.com/office/drawing/2014/main" id="{76F92AC1-2F67-4990-99A7-FE09BB285792}"/>
              </a:ext>
            </a:extLst>
          </p:cNvPr>
          <p:cNvSpPr>
            <a:spLocks noGrp="1"/>
          </p:cNvSpPr>
          <p:nvPr>
            <p:ph type="ftr" sz="quarter" idx="11"/>
          </p:nvPr>
        </p:nvSpPr>
        <p:spPr>
          <a:xfrm>
            <a:off x="3971258" y="6538040"/>
            <a:ext cx="4114800" cy="365125"/>
          </a:xfrm>
        </p:spPr>
        <p:txBody>
          <a:bodyPr/>
          <a:lstStyle/>
          <a:p>
            <a:r>
              <a:rPr lang="en-US" dirty="0"/>
              <a:t>All rights reserved.  Cannot distribute.  Confidential</a:t>
            </a:r>
          </a:p>
        </p:txBody>
      </p:sp>
      <p:grpSp>
        <p:nvGrpSpPr>
          <p:cNvPr id="58" name="Group 57">
            <a:extLst>
              <a:ext uri="{FF2B5EF4-FFF2-40B4-BE49-F238E27FC236}">
                <a16:creationId xmlns:a16="http://schemas.microsoft.com/office/drawing/2014/main" id="{04A15AEC-FEEE-43B4-A61E-4E269CCB93B8}"/>
              </a:ext>
            </a:extLst>
          </p:cNvPr>
          <p:cNvGrpSpPr/>
          <p:nvPr/>
        </p:nvGrpSpPr>
        <p:grpSpPr>
          <a:xfrm>
            <a:off x="246985" y="669334"/>
            <a:ext cx="11698030" cy="5734338"/>
            <a:chOff x="246985" y="669334"/>
            <a:chExt cx="11698030" cy="5734338"/>
          </a:xfrm>
        </p:grpSpPr>
        <p:grpSp>
          <p:nvGrpSpPr>
            <p:cNvPr id="6" name="Group 5">
              <a:extLst>
                <a:ext uri="{FF2B5EF4-FFF2-40B4-BE49-F238E27FC236}">
                  <a16:creationId xmlns:a16="http://schemas.microsoft.com/office/drawing/2014/main" id="{675341CC-9B1A-4827-8A94-1C11C21B4757}"/>
                </a:ext>
              </a:extLst>
            </p:cNvPr>
            <p:cNvGrpSpPr/>
            <p:nvPr/>
          </p:nvGrpSpPr>
          <p:grpSpPr>
            <a:xfrm>
              <a:off x="246985" y="669334"/>
              <a:ext cx="11698030" cy="5734338"/>
              <a:chOff x="387608" y="536558"/>
              <a:chExt cx="11479093" cy="5639278"/>
            </a:xfrm>
          </p:grpSpPr>
          <p:sp>
            <p:nvSpPr>
              <p:cNvPr id="121" name="Rectangle 120">
                <a:extLst>
                  <a:ext uri="{FF2B5EF4-FFF2-40B4-BE49-F238E27FC236}">
                    <a16:creationId xmlns:a16="http://schemas.microsoft.com/office/drawing/2014/main" id="{EEC65019-A2C9-4549-ABB4-84691E63E1D3}"/>
                  </a:ext>
                </a:extLst>
              </p:cNvPr>
              <p:cNvSpPr/>
              <p:nvPr/>
            </p:nvSpPr>
            <p:spPr>
              <a:xfrm>
                <a:off x="406850" y="906480"/>
                <a:ext cx="4574090" cy="4660868"/>
              </a:xfrm>
              <a:prstGeom prst="rect">
                <a:avLst/>
              </a:prstGeom>
              <a:solidFill>
                <a:schemeClr val="tx2">
                  <a:lumMod val="20000"/>
                  <a:lumOff val="80000"/>
                </a:schemeClr>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Rectangle 119">
                <a:extLst>
                  <a:ext uri="{FF2B5EF4-FFF2-40B4-BE49-F238E27FC236}">
                    <a16:creationId xmlns:a16="http://schemas.microsoft.com/office/drawing/2014/main" id="{4DF6FE4C-0F6D-471C-B345-BEE2D4946982}"/>
                  </a:ext>
                </a:extLst>
              </p:cNvPr>
              <p:cNvSpPr/>
              <p:nvPr/>
            </p:nvSpPr>
            <p:spPr>
              <a:xfrm>
                <a:off x="7623170" y="849340"/>
                <a:ext cx="4243531" cy="4660868"/>
              </a:xfrm>
              <a:prstGeom prst="rect">
                <a:avLst/>
              </a:prstGeom>
              <a:solidFill>
                <a:schemeClr val="bg1">
                  <a:lumMod val="85000"/>
                </a:schemeClr>
              </a:solidFill>
              <a:ln w="28575">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2F3AFE37-9B1D-4416-97BF-EED415433816}"/>
                  </a:ext>
                </a:extLst>
              </p:cNvPr>
              <p:cNvSpPr/>
              <p:nvPr/>
            </p:nvSpPr>
            <p:spPr>
              <a:xfrm>
                <a:off x="461270" y="1134283"/>
                <a:ext cx="1099197" cy="424613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WP 3: Pilot</a:t>
                </a:r>
              </a:p>
              <a:p>
                <a:pPr algn="ctr"/>
                <a:r>
                  <a:rPr lang="en-US" dirty="0">
                    <a:solidFill>
                      <a:schemeClr val="tx1"/>
                    </a:solidFill>
                  </a:rPr>
                  <a:t>Assets</a:t>
                </a:r>
              </a:p>
              <a:p>
                <a:pPr algn="ctr"/>
                <a:r>
                  <a:rPr lang="en-US" dirty="0">
                    <a:solidFill>
                      <a:schemeClr val="tx1"/>
                    </a:solidFill>
                  </a:rPr>
                  <a:t>(GDPR,</a:t>
                </a:r>
              </a:p>
              <a:p>
                <a:pPr algn="ctr"/>
                <a:r>
                  <a:rPr lang="en-US" dirty="0">
                    <a:solidFill>
                      <a:schemeClr val="tx1"/>
                    </a:solidFill>
                  </a:rPr>
                  <a:t>PE,</a:t>
                </a:r>
              </a:p>
              <a:p>
                <a:pPr algn="ctr"/>
                <a:r>
                  <a:rPr lang="en-US" dirty="0">
                    <a:solidFill>
                      <a:schemeClr val="tx1"/>
                    </a:solidFill>
                  </a:rPr>
                  <a:t>Platform)</a:t>
                </a:r>
              </a:p>
            </p:txBody>
          </p:sp>
          <p:sp>
            <p:nvSpPr>
              <p:cNvPr id="4" name="Rectangle 3">
                <a:extLst>
                  <a:ext uri="{FF2B5EF4-FFF2-40B4-BE49-F238E27FC236}">
                    <a16:creationId xmlns:a16="http://schemas.microsoft.com/office/drawing/2014/main" id="{92B89723-2927-40E3-ADC6-4A3BFC810186}"/>
                  </a:ext>
                </a:extLst>
              </p:cNvPr>
              <p:cNvSpPr/>
              <p:nvPr/>
            </p:nvSpPr>
            <p:spPr>
              <a:xfrm>
                <a:off x="10829804" y="1023283"/>
                <a:ext cx="982478" cy="446813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WP 1.2: Pilot</a:t>
                </a:r>
              </a:p>
              <a:p>
                <a:pPr algn="ctr"/>
                <a:r>
                  <a:rPr lang="en-US" dirty="0">
                    <a:solidFill>
                      <a:schemeClr val="tx1"/>
                    </a:solidFill>
                  </a:rPr>
                  <a:t>Clinical</a:t>
                </a:r>
              </a:p>
              <a:p>
                <a:pPr algn="ctr"/>
                <a:r>
                  <a:rPr lang="en-US" dirty="0">
                    <a:solidFill>
                      <a:schemeClr val="tx1"/>
                    </a:solidFill>
                  </a:rPr>
                  <a:t>Guidelines</a:t>
                </a:r>
              </a:p>
            </p:txBody>
          </p:sp>
          <p:sp>
            <p:nvSpPr>
              <p:cNvPr id="5" name="Rectangle 4">
                <a:extLst>
                  <a:ext uri="{FF2B5EF4-FFF2-40B4-BE49-F238E27FC236}">
                    <a16:creationId xmlns:a16="http://schemas.microsoft.com/office/drawing/2014/main" id="{DC6150FE-053C-4A54-A030-674E2615EDCE}"/>
                  </a:ext>
                </a:extLst>
              </p:cNvPr>
              <p:cNvSpPr/>
              <p:nvPr/>
            </p:nvSpPr>
            <p:spPr>
              <a:xfrm>
                <a:off x="387608" y="5599929"/>
                <a:ext cx="11459850" cy="57590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WP 8: Project Management</a:t>
                </a:r>
              </a:p>
            </p:txBody>
          </p:sp>
          <p:sp>
            <p:nvSpPr>
              <p:cNvPr id="7" name="Rectangle 6">
                <a:extLst>
                  <a:ext uri="{FF2B5EF4-FFF2-40B4-BE49-F238E27FC236}">
                    <a16:creationId xmlns:a16="http://schemas.microsoft.com/office/drawing/2014/main" id="{F8ABA584-A5B8-4EF6-9DD0-EDE4281A6CAD}"/>
                  </a:ext>
                </a:extLst>
              </p:cNvPr>
              <p:cNvSpPr/>
              <p:nvPr/>
            </p:nvSpPr>
            <p:spPr>
              <a:xfrm>
                <a:off x="1930477" y="1268360"/>
                <a:ext cx="2641015" cy="9448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WP 2 Pilot Site setup spec, data Integration, test &amp; process flow</a:t>
                </a:r>
              </a:p>
            </p:txBody>
          </p:sp>
          <p:sp>
            <p:nvSpPr>
              <p:cNvPr id="11" name="Rectangle 10">
                <a:extLst>
                  <a:ext uri="{FF2B5EF4-FFF2-40B4-BE49-F238E27FC236}">
                    <a16:creationId xmlns:a16="http://schemas.microsoft.com/office/drawing/2014/main" id="{C653C4E7-855E-46E7-8AEA-DE8B55142188}"/>
                  </a:ext>
                </a:extLst>
              </p:cNvPr>
              <p:cNvSpPr/>
              <p:nvPr/>
            </p:nvSpPr>
            <p:spPr>
              <a:xfrm>
                <a:off x="7899676" y="3201962"/>
                <a:ext cx="2425642" cy="62614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WP 6.1 Pilot Outcomes &amp; Progress Dashboards</a:t>
                </a:r>
              </a:p>
            </p:txBody>
          </p:sp>
          <p:sp>
            <p:nvSpPr>
              <p:cNvPr id="12" name="Rectangle 11">
                <a:extLst>
                  <a:ext uri="{FF2B5EF4-FFF2-40B4-BE49-F238E27FC236}">
                    <a16:creationId xmlns:a16="http://schemas.microsoft.com/office/drawing/2014/main" id="{9D814B2B-BF19-47DF-8332-1CFD5C0F98AB}"/>
                  </a:ext>
                </a:extLst>
              </p:cNvPr>
              <p:cNvSpPr/>
              <p:nvPr/>
            </p:nvSpPr>
            <p:spPr>
              <a:xfrm>
                <a:off x="7899677" y="4687717"/>
                <a:ext cx="2425138" cy="712558"/>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WP 7: Dissemination</a:t>
                </a:r>
              </a:p>
              <a:p>
                <a:pPr algn="ctr"/>
                <a:r>
                  <a:rPr lang="en-US" dirty="0">
                    <a:solidFill>
                      <a:schemeClr val="tx1"/>
                    </a:solidFill>
                  </a:rPr>
                  <a:t>&amp; Steering Group</a:t>
                </a:r>
              </a:p>
            </p:txBody>
          </p:sp>
          <p:sp>
            <p:nvSpPr>
              <p:cNvPr id="15" name="Rectangle 14">
                <a:extLst>
                  <a:ext uri="{FF2B5EF4-FFF2-40B4-BE49-F238E27FC236}">
                    <a16:creationId xmlns:a16="http://schemas.microsoft.com/office/drawing/2014/main" id="{A51AD7D0-2DCD-4155-AA72-B78A117EDAF3}"/>
                  </a:ext>
                </a:extLst>
              </p:cNvPr>
              <p:cNvSpPr/>
              <p:nvPr/>
            </p:nvSpPr>
            <p:spPr>
              <a:xfrm>
                <a:off x="1928992" y="3229443"/>
                <a:ext cx="2641015" cy="5711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WP 4: Smart Phone Apps</a:t>
                </a:r>
              </a:p>
              <a:p>
                <a:pPr algn="ctr"/>
                <a:r>
                  <a:rPr lang="en-US" dirty="0"/>
                  <a:t>Patient Engagement</a:t>
                </a:r>
              </a:p>
            </p:txBody>
          </p:sp>
          <p:cxnSp>
            <p:nvCxnSpPr>
              <p:cNvPr id="44" name="Connector: Elbow 43">
                <a:extLst>
                  <a:ext uri="{FF2B5EF4-FFF2-40B4-BE49-F238E27FC236}">
                    <a16:creationId xmlns:a16="http://schemas.microsoft.com/office/drawing/2014/main" id="{547BD5D2-689C-40CE-BDD5-E38BC7253B60}"/>
                  </a:ext>
                </a:extLst>
              </p:cNvPr>
              <p:cNvCxnSpPr>
                <a:cxnSpLocks/>
                <a:stCxn id="3" idx="3"/>
                <a:endCxn id="7" idx="1"/>
              </p:cNvCxnSpPr>
              <p:nvPr/>
            </p:nvCxnSpPr>
            <p:spPr>
              <a:xfrm flipV="1">
                <a:off x="1560467" y="1740775"/>
                <a:ext cx="370010" cy="1516573"/>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5E563328-916C-4326-81A1-2F0C9F99AA4B}"/>
                  </a:ext>
                </a:extLst>
              </p:cNvPr>
              <p:cNvCxnSpPr>
                <a:cxnSpLocks/>
                <a:endCxn id="15" idx="1"/>
              </p:cNvCxnSpPr>
              <p:nvPr/>
            </p:nvCxnSpPr>
            <p:spPr>
              <a:xfrm flipV="1">
                <a:off x="1558982" y="3515032"/>
                <a:ext cx="370010" cy="137923"/>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BB3CC34F-DBD5-46A6-A928-83C03F44C41A}"/>
                  </a:ext>
                </a:extLst>
              </p:cNvPr>
              <p:cNvCxnSpPr>
                <a:cxnSpLocks/>
                <a:stCxn id="4" idx="1"/>
                <a:endCxn id="66" idx="3"/>
              </p:cNvCxnSpPr>
              <p:nvPr/>
            </p:nvCxnSpPr>
            <p:spPr>
              <a:xfrm rot="10800000">
                <a:off x="10484907" y="1741073"/>
                <a:ext cx="344899" cy="1516276"/>
              </a:xfrm>
              <a:prstGeom prst="bent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71D92A1-ECEE-4F74-8414-90C3E1B37CB4}"/>
                  </a:ext>
                </a:extLst>
              </p:cNvPr>
              <p:cNvSpPr txBox="1"/>
              <p:nvPr/>
            </p:nvSpPr>
            <p:spPr>
              <a:xfrm>
                <a:off x="7972646" y="537330"/>
                <a:ext cx="3461548" cy="363209"/>
              </a:xfrm>
              <a:prstGeom prst="rect">
                <a:avLst/>
              </a:prstGeom>
              <a:noFill/>
            </p:spPr>
            <p:txBody>
              <a:bodyPr wrap="none" rtlCol="0">
                <a:spAutoFit/>
              </a:bodyPr>
              <a:lstStyle/>
              <a:p>
                <a:r>
                  <a:rPr lang="en-US" b="1" dirty="0">
                    <a:solidFill>
                      <a:srgbClr val="FF0000"/>
                    </a:solidFill>
                  </a:rPr>
                  <a:t>Pilot and Clinical Specs and Criteria</a:t>
                </a:r>
              </a:p>
            </p:txBody>
          </p:sp>
          <p:sp>
            <p:nvSpPr>
              <p:cNvPr id="34" name="Rectangle 33">
                <a:extLst>
                  <a:ext uri="{FF2B5EF4-FFF2-40B4-BE49-F238E27FC236}">
                    <a16:creationId xmlns:a16="http://schemas.microsoft.com/office/drawing/2014/main" id="{0C7A4E80-D622-4732-AF94-D338194446DA}"/>
                  </a:ext>
                </a:extLst>
              </p:cNvPr>
              <p:cNvSpPr/>
              <p:nvPr/>
            </p:nvSpPr>
            <p:spPr>
              <a:xfrm>
                <a:off x="1929495" y="4621842"/>
                <a:ext cx="2594335" cy="77843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WP 6.2 Patient QoL Outcomes</a:t>
                </a:r>
              </a:p>
            </p:txBody>
          </p:sp>
          <p:sp>
            <p:nvSpPr>
              <p:cNvPr id="66" name="Rectangle 65">
                <a:extLst>
                  <a:ext uri="{FF2B5EF4-FFF2-40B4-BE49-F238E27FC236}">
                    <a16:creationId xmlns:a16="http://schemas.microsoft.com/office/drawing/2014/main" id="{A1ECB089-B2EE-4DEC-8457-E371ED9BA76E}"/>
                  </a:ext>
                </a:extLst>
              </p:cNvPr>
              <p:cNvSpPr/>
              <p:nvPr/>
            </p:nvSpPr>
            <p:spPr>
              <a:xfrm>
                <a:off x="7878039" y="1171167"/>
                <a:ext cx="2606866" cy="113981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WP 1.1  Pilot – Specifications, Planning &amp;</a:t>
                </a:r>
              </a:p>
              <a:p>
                <a:pPr algn="ctr"/>
                <a:r>
                  <a:rPr lang="en-US" dirty="0">
                    <a:solidFill>
                      <a:schemeClr val="tx1"/>
                    </a:solidFill>
                  </a:rPr>
                  <a:t>Good practices enrollment (patients &amp; professionals)</a:t>
                </a:r>
              </a:p>
            </p:txBody>
          </p:sp>
          <p:sp>
            <p:nvSpPr>
              <p:cNvPr id="70" name="Rectangle 69">
                <a:extLst>
                  <a:ext uri="{FF2B5EF4-FFF2-40B4-BE49-F238E27FC236}">
                    <a16:creationId xmlns:a16="http://schemas.microsoft.com/office/drawing/2014/main" id="{C9436E2F-30A1-47EE-B742-496A3B8C4AB0}"/>
                  </a:ext>
                </a:extLst>
              </p:cNvPr>
              <p:cNvSpPr/>
              <p:nvPr/>
            </p:nvSpPr>
            <p:spPr>
              <a:xfrm>
                <a:off x="5173451" y="3046578"/>
                <a:ext cx="2279527" cy="173738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WP 5</a:t>
                </a:r>
              </a:p>
              <a:p>
                <a:pPr algn="ctr"/>
                <a:r>
                  <a:rPr lang="en-US" dirty="0">
                    <a:solidFill>
                      <a:schemeClr val="tx1"/>
                    </a:solidFill>
                  </a:rPr>
                  <a:t>Live Pilot Deployment for Integrated Care</a:t>
                </a:r>
              </a:p>
              <a:p>
                <a:pPr algn="ctr"/>
                <a:r>
                  <a:rPr lang="en-US" dirty="0">
                    <a:solidFill>
                      <a:schemeClr val="tx1"/>
                    </a:solidFill>
                  </a:rPr>
                  <a:t>(Digital Solution </a:t>
                </a:r>
              </a:p>
              <a:p>
                <a:pPr algn="ctr"/>
                <a:r>
                  <a:rPr lang="en-US" dirty="0">
                    <a:solidFill>
                      <a:schemeClr val="tx1"/>
                    </a:solidFill>
                  </a:rPr>
                  <a:t>Operations)</a:t>
                </a:r>
              </a:p>
            </p:txBody>
          </p:sp>
          <p:cxnSp>
            <p:nvCxnSpPr>
              <p:cNvPr id="91" name="Connector: Elbow 90">
                <a:extLst>
                  <a:ext uri="{FF2B5EF4-FFF2-40B4-BE49-F238E27FC236}">
                    <a16:creationId xmlns:a16="http://schemas.microsoft.com/office/drawing/2014/main" id="{76C52D0E-665C-404F-8F4D-16174C4A8079}"/>
                  </a:ext>
                </a:extLst>
              </p:cNvPr>
              <p:cNvCxnSpPr>
                <a:cxnSpLocks/>
                <a:stCxn id="15" idx="3"/>
                <a:endCxn id="70" idx="1"/>
              </p:cNvCxnSpPr>
              <p:nvPr/>
            </p:nvCxnSpPr>
            <p:spPr>
              <a:xfrm>
                <a:off x="4570006" y="3515032"/>
                <a:ext cx="603445" cy="400240"/>
              </a:xfrm>
              <a:prstGeom prst="bent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1ACFD31F-F011-4F08-ADF2-822D1B05F1A6}"/>
                  </a:ext>
                </a:extLst>
              </p:cNvPr>
              <p:cNvCxnSpPr>
                <a:cxnSpLocks/>
                <a:stCxn id="7" idx="3"/>
                <a:endCxn id="70" idx="0"/>
              </p:cNvCxnSpPr>
              <p:nvPr/>
            </p:nvCxnSpPr>
            <p:spPr>
              <a:xfrm>
                <a:off x="4571492" y="1740775"/>
                <a:ext cx="1741723" cy="1305803"/>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3DE000CB-0CC1-4376-B6C2-90134C1A7061}"/>
                  </a:ext>
                </a:extLst>
              </p:cNvPr>
              <p:cNvCxnSpPr>
                <a:cxnSpLocks/>
                <a:stCxn id="66" idx="1"/>
                <a:endCxn id="70" idx="0"/>
              </p:cNvCxnSpPr>
              <p:nvPr/>
            </p:nvCxnSpPr>
            <p:spPr>
              <a:xfrm rot="10800000" flipV="1">
                <a:off x="6313215" y="1741073"/>
                <a:ext cx="1564825" cy="13055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Connector: Elbow 110">
                <a:extLst>
                  <a:ext uri="{FF2B5EF4-FFF2-40B4-BE49-F238E27FC236}">
                    <a16:creationId xmlns:a16="http://schemas.microsoft.com/office/drawing/2014/main" id="{A921B3D0-B078-44EE-8F5B-7AD6276FF5B9}"/>
                  </a:ext>
                </a:extLst>
              </p:cNvPr>
              <p:cNvCxnSpPr>
                <a:cxnSpLocks/>
                <a:stCxn id="66" idx="1"/>
                <a:endCxn id="70" idx="0"/>
              </p:cNvCxnSpPr>
              <p:nvPr/>
            </p:nvCxnSpPr>
            <p:spPr>
              <a:xfrm rot="10800000" flipV="1">
                <a:off x="6313215" y="1741073"/>
                <a:ext cx="1564825" cy="1305505"/>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4F08CC77-E82A-4857-A0E9-5DF72D99B331}"/>
                  </a:ext>
                </a:extLst>
              </p:cNvPr>
              <p:cNvSpPr txBox="1"/>
              <p:nvPr/>
            </p:nvSpPr>
            <p:spPr>
              <a:xfrm>
                <a:off x="487410" y="536558"/>
                <a:ext cx="4183996" cy="363209"/>
              </a:xfrm>
              <a:prstGeom prst="rect">
                <a:avLst/>
              </a:prstGeom>
              <a:noFill/>
            </p:spPr>
            <p:txBody>
              <a:bodyPr wrap="none" rtlCol="0">
                <a:spAutoFit/>
              </a:bodyPr>
              <a:lstStyle/>
              <a:p>
                <a:r>
                  <a:rPr lang="en-US" b="1" dirty="0">
                    <a:solidFill>
                      <a:srgbClr val="FF0000"/>
                    </a:solidFill>
                  </a:rPr>
                  <a:t>Pilot System: Data Integration, IT and Apps</a:t>
                </a:r>
              </a:p>
            </p:txBody>
          </p:sp>
          <p:cxnSp>
            <p:nvCxnSpPr>
              <p:cNvPr id="45" name="Connector: Elbow 44">
                <a:extLst>
                  <a:ext uri="{FF2B5EF4-FFF2-40B4-BE49-F238E27FC236}">
                    <a16:creationId xmlns:a16="http://schemas.microsoft.com/office/drawing/2014/main" id="{EC8862D5-9E65-4354-9428-6B34A5532AC8}"/>
                  </a:ext>
                </a:extLst>
              </p:cNvPr>
              <p:cNvCxnSpPr>
                <a:cxnSpLocks/>
              </p:cNvCxnSpPr>
              <p:nvPr/>
            </p:nvCxnSpPr>
            <p:spPr>
              <a:xfrm rot="16200000" flipH="1">
                <a:off x="6932708" y="4153312"/>
                <a:ext cx="349790" cy="1611096"/>
              </a:xfrm>
              <a:prstGeom prst="bentConnector2">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DFD2109B-A213-49E7-8866-B77967C3FE29}"/>
                  </a:ext>
                </a:extLst>
              </p:cNvPr>
              <p:cNvCxnSpPr>
                <a:cxnSpLocks/>
                <a:stCxn id="70" idx="2"/>
              </p:cNvCxnSpPr>
              <p:nvPr/>
            </p:nvCxnSpPr>
            <p:spPr>
              <a:xfrm rot="5400000">
                <a:off x="5267914" y="4087548"/>
                <a:ext cx="348884" cy="1741720"/>
              </a:xfrm>
              <a:prstGeom prst="bentConnector2">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7" name="Connector: Elbow 46">
              <a:extLst>
                <a:ext uri="{FF2B5EF4-FFF2-40B4-BE49-F238E27FC236}">
                  <a16:creationId xmlns:a16="http://schemas.microsoft.com/office/drawing/2014/main" id="{E680D76E-A4CE-497E-9315-3D3A0DFD0C5F}"/>
                </a:ext>
              </a:extLst>
            </p:cNvPr>
            <p:cNvCxnSpPr>
              <a:cxnSpLocks/>
              <a:stCxn id="70" idx="3"/>
              <a:endCxn id="11" idx="1"/>
            </p:cNvCxnSpPr>
            <p:nvPr/>
          </p:nvCxnSpPr>
          <p:spPr>
            <a:xfrm flipV="1">
              <a:off x="7447111" y="3698016"/>
              <a:ext cx="455217" cy="406986"/>
            </a:xfrm>
            <a:prstGeom prst="bent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31985759-54A5-4431-970B-FA5CCC3604B7}"/>
                </a:ext>
              </a:extLst>
            </p:cNvPr>
            <p:cNvCxnSpPr>
              <a:cxnSpLocks/>
              <a:endCxn id="12" idx="0"/>
            </p:cNvCxnSpPr>
            <p:nvPr/>
          </p:nvCxnSpPr>
          <p:spPr>
            <a:xfrm rot="5400000">
              <a:off x="8703960" y="4450429"/>
              <a:ext cx="874104" cy="5974"/>
            </a:xfrm>
            <a:prstGeom prst="bent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02564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46B9B-B50D-4E55-B68C-0501A8CA49FF}"/>
              </a:ext>
            </a:extLst>
          </p:cNvPr>
          <p:cNvSpPr>
            <a:spLocks noGrp="1"/>
          </p:cNvSpPr>
          <p:nvPr>
            <p:ph type="title"/>
          </p:nvPr>
        </p:nvSpPr>
        <p:spPr>
          <a:xfrm>
            <a:off x="0" y="0"/>
            <a:ext cx="12192000" cy="381293"/>
          </a:xfrm>
          <a:solidFill>
            <a:schemeClr val="accent1">
              <a:lumMod val="40000"/>
              <a:lumOff val="60000"/>
            </a:schemeClr>
          </a:solidFill>
        </p:spPr>
        <p:txBody>
          <a:bodyPr>
            <a:normAutofit fontScale="90000"/>
          </a:bodyPr>
          <a:lstStyle/>
          <a:p>
            <a:r>
              <a:rPr lang="en-US" dirty="0"/>
              <a:t>WP Flows</a:t>
            </a:r>
          </a:p>
        </p:txBody>
      </p:sp>
      <p:sp>
        <p:nvSpPr>
          <p:cNvPr id="3" name="Footer Placeholder 2">
            <a:extLst>
              <a:ext uri="{FF2B5EF4-FFF2-40B4-BE49-F238E27FC236}">
                <a16:creationId xmlns:a16="http://schemas.microsoft.com/office/drawing/2014/main" id="{595E9883-3D89-4835-BD5F-E5E84FE1D612}"/>
              </a:ext>
            </a:extLst>
          </p:cNvPr>
          <p:cNvSpPr>
            <a:spLocks noGrp="1"/>
          </p:cNvSpPr>
          <p:nvPr>
            <p:ph type="ftr" sz="quarter" idx="11"/>
          </p:nvPr>
        </p:nvSpPr>
        <p:spPr>
          <a:xfrm>
            <a:off x="4029259" y="6584980"/>
            <a:ext cx="4114800" cy="199553"/>
          </a:xfrm>
        </p:spPr>
        <p:txBody>
          <a:bodyPr/>
          <a:lstStyle/>
          <a:p>
            <a:r>
              <a:rPr lang="en-US" dirty="0"/>
              <a:t>All rights reserved.  Cannot distribute.  Confidential</a:t>
            </a:r>
          </a:p>
        </p:txBody>
      </p:sp>
      <p:sp>
        <p:nvSpPr>
          <p:cNvPr id="4" name="Slide Number Placeholder 3">
            <a:extLst>
              <a:ext uri="{FF2B5EF4-FFF2-40B4-BE49-F238E27FC236}">
                <a16:creationId xmlns:a16="http://schemas.microsoft.com/office/drawing/2014/main" id="{C7B57ECC-F184-46AD-8AC1-C7A2C25D5FF1}"/>
              </a:ext>
            </a:extLst>
          </p:cNvPr>
          <p:cNvSpPr>
            <a:spLocks noGrp="1"/>
          </p:cNvSpPr>
          <p:nvPr>
            <p:ph type="sldNum" sz="quarter" idx="12"/>
          </p:nvPr>
        </p:nvSpPr>
        <p:spPr/>
        <p:txBody>
          <a:bodyPr/>
          <a:lstStyle/>
          <a:p>
            <a:fld id="{17D3C0D7-CDC6-4E3D-ADED-72DD6C8BCDB7}" type="slidenum">
              <a:rPr lang="en-US" smtClean="0"/>
              <a:t>23</a:t>
            </a:fld>
            <a:endParaRPr lang="en-US" dirty="0"/>
          </a:p>
        </p:txBody>
      </p:sp>
      <p:grpSp>
        <p:nvGrpSpPr>
          <p:cNvPr id="28" name="Group 27">
            <a:extLst>
              <a:ext uri="{FF2B5EF4-FFF2-40B4-BE49-F238E27FC236}">
                <a16:creationId xmlns:a16="http://schemas.microsoft.com/office/drawing/2014/main" id="{42A71B8A-CB6B-4F37-BC48-0EE4DE4FF90B}"/>
              </a:ext>
            </a:extLst>
          </p:cNvPr>
          <p:cNvGrpSpPr/>
          <p:nvPr/>
        </p:nvGrpSpPr>
        <p:grpSpPr>
          <a:xfrm>
            <a:off x="306574" y="467296"/>
            <a:ext cx="11748974" cy="6254179"/>
            <a:chOff x="-69628" y="330801"/>
            <a:chExt cx="12209647" cy="6254179"/>
          </a:xfrm>
        </p:grpSpPr>
        <p:sp>
          <p:nvSpPr>
            <p:cNvPr id="6" name="Arrow: Right 5">
              <a:extLst>
                <a:ext uri="{FF2B5EF4-FFF2-40B4-BE49-F238E27FC236}">
                  <a16:creationId xmlns:a16="http://schemas.microsoft.com/office/drawing/2014/main" id="{5C1970AD-E12D-4E88-8423-3E65B3719C55}"/>
                </a:ext>
              </a:extLst>
            </p:cNvPr>
            <p:cNvSpPr/>
            <p:nvPr/>
          </p:nvSpPr>
          <p:spPr>
            <a:xfrm>
              <a:off x="-69628" y="453374"/>
              <a:ext cx="4283656" cy="1390488"/>
            </a:xfrm>
            <a:prstGeom prst="rightArrow">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WP1:  Pilot</a:t>
              </a:r>
            </a:p>
            <a:p>
              <a:pPr algn="ctr"/>
              <a:r>
                <a:rPr lang="en-US" sz="1600" dirty="0">
                  <a:solidFill>
                    <a:schemeClr val="tx1"/>
                  </a:solidFill>
                </a:rPr>
                <a:t>Req/Specs/Good-Practices &amp; Enrollment</a:t>
              </a:r>
            </a:p>
            <a:p>
              <a:pPr algn="ctr"/>
              <a:r>
                <a:rPr lang="en-US" sz="1600" dirty="0">
                  <a:solidFill>
                    <a:schemeClr val="tx1"/>
                  </a:solidFill>
                </a:rPr>
                <a:t>(Patients/Professionals)</a:t>
              </a:r>
            </a:p>
          </p:txBody>
        </p:sp>
        <p:sp>
          <p:nvSpPr>
            <p:cNvPr id="8" name="Arrow: Right 7">
              <a:extLst>
                <a:ext uri="{FF2B5EF4-FFF2-40B4-BE49-F238E27FC236}">
                  <a16:creationId xmlns:a16="http://schemas.microsoft.com/office/drawing/2014/main" id="{B5D04F4E-FDBF-4050-AF47-4AA7D7763321}"/>
                </a:ext>
              </a:extLst>
            </p:cNvPr>
            <p:cNvSpPr/>
            <p:nvPr/>
          </p:nvSpPr>
          <p:spPr>
            <a:xfrm>
              <a:off x="230374" y="1827038"/>
              <a:ext cx="4593051" cy="850784"/>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WP2: Pilot Site Set up, early Integration to EMR, test and validation flows (12 months)</a:t>
              </a:r>
            </a:p>
          </p:txBody>
        </p:sp>
        <p:sp>
          <p:nvSpPr>
            <p:cNvPr id="9" name="Arrow: Right 8">
              <a:extLst>
                <a:ext uri="{FF2B5EF4-FFF2-40B4-BE49-F238E27FC236}">
                  <a16:creationId xmlns:a16="http://schemas.microsoft.com/office/drawing/2014/main" id="{63EEC2DD-A282-4043-8BD5-E1D1A4BC9ECF}"/>
                </a:ext>
              </a:extLst>
            </p:cNvPr>
            <p:cNvSpPr/>
            <p:nvPr/>
          </p:nvSpPr>
          <p:spPr>
            <a:xfrm>
              <a:off x="571243" y="2528502"/>
              <a:ext cx="4396502" cy="900497"/>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WP3: Pilot Assets, GDPR (10 months)</a:t>
              </a:r>
            </a:p>
          </p:txBody>
        </p:sp>
        <p:sp>
          <p:nvSpPr>
            <p:cNvPr id="10" name="Arrow: Right 9">
              <a:extLst>
                <a:ext uri="{FF2B5EF4-FFF2-40B4-BE49-F238E27FC236}">
                  <a16:creationId xmlns:a16="http://schemas.microsoft.com/office/drawing/2014/main" id="{0AECBEC0-F453-49F8-9DB5-C496A8EA742F}"/>
                </a:ext>
              </a:extLst>
            </p:cNvPr>
            <p:cNvSpPr/>
            <p:nvPr/>
          </p:nvSpPr>
          <p:spPr>
            <a:xfrm>
              <a:off x="877006" y="3247157"/>
              <a:ext cx="4231753" cy="850784"/>
            </a:xfrm>
            <a:prstGeom prst="rightArrow">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WP4:  Smart Phone App Set up (8 months)</a:t>
              </a:r>
            </a:p>
          </p:txBody>
        </p:sp>
        <p:sp>
          <p:nvSpPr>
            <p:cNvPr id="11" name="Arrow: Right 10">
              <a:extLst>
                <a:ext uri="{FF2B5EF4-FFF2-40B4-BE49-F238E27FC236}">
                  <a16:creationId xmlns:a16="http://schemas.microsoft.com/office/drawing/2014/main" id="{AB655D7E-0DD4-4771-9EE8-FF5241AA22F4}"/>
                </a:ext>
              </a:extLst>
            </p:cNvPr>
            <p:cNvSpPr/>
            <p:nvPr/>
          </p:nvSpPr>
          <p:spPr>
            <a:xfrm>
              <a:off x="4648488" y="3804728"/>
              <a:ext cx="5735339" cy="916114"/>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WP5:  Pilot Deployment for Integrated Care (EMR Integrated)</a:t>
              </a:r>
            </a:p>
            <a:p>
              <a:pPr algn="ctr"/>
              <a:r>
                <a:rPr lang="en-US" sz="1400" b="1" dirty="0">
                  <a:solidFill>
                    <a:schemeClr val="tx1"/>
                  </a:solidFill>
                </a:rPr>
                <a:t>Decision tools for professionals and Apps for Patients</a:t>
              </a:r>
            </a:p>
          </p:txBody>
        </p:sp>
        <p:sp>
          <p:nvSpPr>
            <p:cNvPr id="12" name="Arrow: Right 11">
              <a:extLst>
                <a:ext uri="{FF2B5EF4-FFF2-40B4-BE49-F238E27FC236}">
                  <a16:creationId xmlns:a16="http://schemas.microsoft.com/office/drawing/2014/main" id="{9078D330-F4E3-4E45-AEDF-81D609973BF7}"/>
                </a:ext>
              </a:extLst>
            </p:cNvPr>
            <p:cNvSpPr/>
            <p:nvPr/>
          </p:nvSpPr>
          <p:spPr>
            <a:xfrm>
              <a:off x="4648488" y="4463961"/>
              <a:ext cx="7196183" cy="916113"/>
            </a:xfrm>
            <a:prstGeom prst="righ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WP6: Pilot Outcomes, patient QoL and Dashboards (30 months)</a:t>
              </a:r>
            </a:p>
          </p:txBody>
        </p:sp>
        <p:sp>
          <p:nvSpPr>
            <p:cNvPr id="13" name="Arrow: Right 12">
              <a:extLst>
                <a:ext uri="{FF2B5EF4-FFF2-40B4-BE49-F238E27FC236}">
                  <a16:creationId xmlns:a16="http://schemas.microsoft.com/office/drawing/2014/main" id="{16EFDF50-A48C-4CE4-A03E-AEF955EC0D8C}"/>
                </a:ext>
              </a:extLst>
            </p:cNvPr>
            <p:cNvSpPr/>
            <p:nvPr/>
          </p:nvSpPr>
          <p:spPr>
            <a:xfrm>
              <a:off x="4648487" y="5172777"/>
              <a:ext cx="7302092" cy="818387"/>
            </a:xfrm>
            <a:prstGeom prst="rightArrow">
              <a:avLst/>
            </a:prstGeom>
            <a:solidFill>
              <a:schemeClr val="accent2">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WP7: Dissemination and Scalability Steering Group (30 months)</a:t>
              </a:r>
            </a:p>
          </p:txBody>
        </p:sp>
        <p:sp>
          <p:nvSpPr>
            <p:cNvPr id="14" name="Arrow: Right 13">
              <a:extLst>
                <a:ext uri="{FF2B5EF4-FFF2-40B4-BE49-F238E27FC236}">
                  <a16:creationId xmlns:a16="http://schemas.microsoft.com/office/drawing/2014/main" id="{CC251CB2-FBDC-456B-88CA-C3D638D9C46D}"/>
                </a:ext>
              </a:extLst>
            </p:cNvPr>
            <p:cNvSpPr/>
            <p:nvPr/>
          </p:nvSpPr>
          <p:spPr>
            <a:xfrm>
              <a:off x="-69628" y="5850381"/>
              <a:ext cx="12102138" cy="734599"/>
            </a:xfrm>
            <a:prstGeom prst="rightArrow">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WP 8 Project Management (42 months)</a:t>
              </a:r>
            </a:p>
          </p:txBody>
        </p:sp>
        <p:cxnSp>
          <p:nvCxnSpPr>
            <p:cNvPr id="18" name="Straight Connector 17">
              <a:extLst>
                <a:ext uri="{FF2B5EF4-FFF2-40B4-BE49-F238E27FC236}">
                  <a16:creationId xmlns:a16="http://schemas.microsoft.com/office/drawing/2014/main" id="{6CA23ED2-1B2A-4CB6-9E49-2563302DB8FD}"/>
                </a:ext>
              </a:extLst>
            </p:cNvPr>
            <p:cNvCxnSpPr>
              <a:cxnSpLocks/>
            </p:cNvCxnSpPr>
            <p:nvPr/>
          </p:nvCxnSpPr>
          <p:spPr>
            <a:xfrm>
              <a:off x="4357277" y="552735"/>
              <a:ext cx="0" cy="1390488"/>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2BF0687-2E25-47B8-92CE-774041E83D6A}"/>
                </a:ext>
              </a:extLst>
            </p:cNvPr>
            <p:cNvCxnSpPr/>
            <p:nvPr/>
          </p:nvCxnSpPr>
          <p:spPr>
            <a:xfrm>
              <a:off x="7031663" y="466305"/>
              <a:ext cx="0" cy="1539692"/>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3D02913-29BA-41E7-8CC4-75CF66FDA391}"/>
                </a:ext>
              </a:extLst>
            </p:cNvPr>
            <p:cNvCxnSpPr/>
            <p:nvPr/>
          </p:nvCxnSpPr>
          <p:spPr>
            <a:xfrm>
              <a:off x="9849293" y="466305"/>
              <a:ext cx="0" cy="1539692"/>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EFFD974-8ADB-47DA-8B9E-CFDDA7153020}"/>
                </a:ext>
              </a:extLst>
            </p:cNvPr>
            <p:cNvSpPr txBox="1"/>
            <p:nvPr/>
          </p:nvSpPr>
          <p:spPr>
            <a:xfrm>
              <a:off x="2569791" y="330801"/>
              <a:ext cx="756426" cy="369332"/>
            </a:xfrm>
            <a:prstGeom prst="rect">
              <a:avLst/>
            </a:prstGeom>
            <a:noFill/>
            <a:ln>
              <a:solidFill>
                <a:schemeClr val="tx1"/>
              </a:solidFill>
            </a:ln>
          </p:spPr>
          <p:txBody>
            <a:bodyPr wrap="none" rtlCol="0">
              <a:spAutoFit/>
            </a:bodyPr>
            <a:lstStyle/>
            <a:p>
              <a:r>
                <a:rPr lang="en-US" dirty="0"/>
                <a:t>Year 1</a:t>
              </a:r>
            </a:p>
          </p:txBody>
        </p:sp>
        <p:sp>
          <p:nvSpPr>
            <p:cNvPr id="23" name="TextBox 22">
              <a:extLst>
                <a:ext uri="{FF2B5EF4-FFF2-40B4-BE49-F238E27FC236}">
                  <a16:creationId xmlns:a16="http://schemas.microsoft.com/office/drawing/2014/main" id="{EA7FBD24-EE79-4EF8-81AE-E4CE91D65941}"/>
                </a:ext>
              </a:extLst>
            </p:cNvPr>
            <p:cNvSpPr txBox="1"/>
            <p:nvPr/>
          </p:nvSpPr>
          <p:spPr>
            <a:xfrm>
              <a:off x="5386392" y="344106"/>
              <a:ext cx="756426" cy="369332"/>
            </a:xfrm>
            <a:prstGeom prst="rect">
              <a:avLst/>
            </a:prstGeom>
            <a:noFill/>
            <a:ln>
              <a:solidFill>
                <a:schemeClr val="tx1"/>
              </a:solidFill>
            </a:ln>
          </p:spPr>
          <p:txBody>
            <a:bodyPr wrap="none" rtlCol="0">
              <a:spAutoFit/>
            </a:bodyPr>
            <a:lstStyle/>
            <a:p>
              <a:r>
                <a:rPr lang="en-US" dirty="0"/>
                <a:t>Year 2</a:t>
              </a:r>
            </a:p>
          </p:txBody>
        </p:sp>
        <p:sp>
          <p:nvSpPr>
            <p:cNvPr id="25" name="TextBox 24">
              <a:extLst>
                <a:ext uri="{FF2B5EF4-FFF2-40B4-BE49-F238E27FC236}">
                  <a16:creationId xmlns:a16="http://schemas.microsoft.com/office/drawing/2014/main" id="{F96DBFDC-E8D2-443B-86A5-1937B8ABDC9B}"/>
                </a:ext>
              </a:extLst>
            </p:cNvPr>
            <p:cNvSpPr txBox="1"/>
            <p:nvPr/>
          </p:nvSpPr>
          <p:spPr>
            <a:xfrm>
              <a:off x="8144059" y="402632"/>
              <a:ext cx="756426" cy="369332"/>
            </a:xfrm>
            <a:prstGeom prst="rect">
              <a:avLst/>
            </a:prstGeom>
            <a:noFill/>
            <a:ln>
              <a:solidFill>
                <a:schemeClr val="tx1"/>
              </a:solidFill>
            </a:ln>
          </p:spPr>
          <p:txBody>
            <a:bodyPr wrap="none" rtlCol="0">
              <a:spAutoFit/>
            </a:bodyPr>
            <a:lstStyle/>
            <a:p>
              <a:r>
                <a:rPr lang="en-US" dirty="0"/>
                <a:t>Year 3</a:t>
              </a:r>
            </a:p>
          </p:txBody>
        </p:sp>
        <p:sp>
          <p:nvSpPr>
            <p:cNvPr id="26" name="TextBox 25">
              <a:extLst>
                <a:ext uri="{FF2B5EF4-FFF2-40B4-BE49-F238E27FC236}">
                  <a16:creationId xmlns:a16="http://schemas.microsoft.com/office/drawing/2014/main" id="{D3993437-80D7-4259-A1F4-E85CED764BBF}"/>
                </a:ext>
              </a:extLst>
            </p:cNvPr>
            <p:cNvSpPr txBox="1"/>
            <p:nvPr/>
          </p:nvSpPr>
          <p:spPr>
            <a:xfrm>
              <a:off x="10383833" y="377006"/>
              <a:ext cx="1756186" cy="369332"/>
            </a:xfrm>
            <a:prstGeom prst="rect">
              <a:avLst/>
            </a:prstGeom>
            <a:noFill/>
            <a:ln>
              <a:solidFill>
                <a:schemeClr val="tx1"/>
              </a:solidFill>
            </a:ln>
          </p:spPr>
          <p:txBody>
            <a:bodyPr wrap="none" rtlCol="0">
              <a:spAutoFit/>
            </a:bodyPr>
            <a:lstStyle/>
            <a:p>
              <a:r>
                <a:rPr lang="en-US" dirty="0"/>
                <a:t>Year 4: 6 months</a:t>
              </a:r>
            </a:p>
          </p:txBody>
        </p:sp>
      </p:grpSp>
    </p:spTree>
    <p:extLst>
      <p:ext uri="{BB962C8B-B14F-4D97-AF65-F5344CB8AC3E}">
        <p14:creationId xmlns:p14="http://schemas.microsoft.com/office/powerpoint/2010/main" val="33460583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38AF8-5605-4D0C-AE98-284632EB5A54}"/>
              </a:ext>
            </a:extLst>
          </p:cNvPr>
          <p:cNvSpPr>
            <a:spLocks noGrp="1"/>
          </p:cNvSpPr>
          <p:nvPr>
            <p:ph type="title"/>
          </p:nvPr>
        </p:nvSpPr>
        <p:spPr>
          <a:xfrm>
            <a:off x="0" y="0"/>
            <a:ext cx="12192000" cy="423604"/>
          </a:xfrm>
          <a:solidFill>
            <a:schemeClr val="accent1">
              <a:lumMod val="40000"/>
              <a:lumOff val="60000"/>
            </a:schemeClr>
          </a:solidFill>
        </p:spPr>
        <p:txBody>
          <a:bodyPr>
            <a:normAutofit fontScale="90000"/>
          </a:bodyPr>
          <a:lstStyle/>
          <a:p>
            <a:r>
              <a:rPr lang="en-US" dirty="0"/>
              <a:t>Pilot Process Flow</a:t>
            </a:r>
          </a:p>
        </p:txBody>
      </p:sp>
      <p:sp>
        <p:nvSpPr>
          <p:cNvPr id="3" name="Footer Placeholder 2">
            <a:extLst>
              <a:ext uri="{FF2B5EF4-FFF2-40B4-BE49-F238E27FC236}">
                <a16:creationId xmlns:a16="http://schemas.microsoft.com/office/drawing/2014/main" id="{034B4598-5DD3-46D6-8D07-8CC4E5E82E0B}"/>
              </a:ext>
            </a:extLst>
          </p:cNvPr>
          <p:cNvSpPr>
            <a:spLocks noGrp="1"/>
          </p:cNvSpPr>
          <p:nvPr>
            <p:ph type="ftr" sz="quarter" idx="11"/>
          </p:nvPr>
        </p:nvSpPr>
        <p:spPr/>
        <p:txBody>
          <a:bodyPr/>
          <a:lstStyle/>
          <a:p>
            <a:r>
              <a:rPr lang="en-US"/>
              <a:t>All rights reserved.  Cannot distribute.  Confidential</a:t>
            </a:r>
            <a:endParaRPr lang="en-US" dirty="0"/>
          </a:p>
        </p:txBody>
      </p:sp>
      <p:sp>
        <p:nvSpPr>
          <p:cNvPr id="4" name="Slide Number Placeholder 3">
            <a:extLst>
              <a:ext uri="{FF2B5EF4-FFF2-40B4-BE49-F238E27FC236}">
                <a16:creationId xmlns:a16="http://schemas.microsoft.com/office/drawing/2014/main" id="{31C6A319-D005-489B-99E9-D81DD20DD7CD}"/>
              </a:ext>
            </a:extLst>
          </p:cNvPr>
          <p:cNvSpPr>
            <a:spLocks noGrp="1"/>
          </p:cNvSpPr>
          <p:nvPr>
            <p:ph type="sldNum" sz="quarter" idx="12"/>
          </p:nvPr>
        </p:nvSpPr>
        <p:spPr/>
        <p:txBody>
          <a:bodyPr/>
          <a:lstStyle/>
          <a:p>
            <a:fld id="{17D3C0D7-CDC6-4E3D-ADED-72DD6C8BCDB7}" type="slidenum">
              <a:rPr lang="en-US" smtClean="0"/>
              <a:t>24</a:t>
            </a:fld>
            <a:endParaRPr lang="en-US" dirty="0"/>
          </a:p>
        </p:txBody>
      </p:sp>
      <p:grpSp>
        <p:nvGrpSpPr>
          <p:cNvPr id="9" name="Group 8">
            <a:extLst>
              <a:ext uri="{FF2B5EF4-FFF2-40B4-BE49-F238E27FC236}">
                <a16:creationId xmlns:a16="http://schemas.microsoft.com/office/drawing/2014/main" id="{E94162E5-197B-4AC5-BD64-DE8463998215}"/>
              </a:ext>
            </a:extLst>
          </p:cNvPr>
          <p:cNvGrpSpPr/>
          <p:nvPr/>
        </p:nvGrpSpPr>
        <p:grpSpPr>
          <a:xfrm>
            <a:off x="1446028" y="574158"/>
            <a:ext cx="9292856" cy="5996763"/>
            <a:chOff x="1446028" y="574158"/>
            <a:chExt cx="9292856" cy="5996763"/>
          </a:xfrm>
        </p:grpSpPr>
        <p:graphicFrame>
          <p:nvGraphicFramePr>
            <p:cNvPr id="7" name="Diagram 6">
              <a:extLst>
                <a:ext uri="{FF2B5EF4-FFF2-40B4-BE49-F238E27FC236}">
                  <a16:creationId xmlns:a16="http://schemas.microsoft.com/office/drawing/2014/main" id="{951BDCCA-D8E1-4FC3-BEB2-9DD2EC9E2459}"/>
                </a:ext>
              </a:extLst>
            </p:cNvPr>
            <p:cNvGraphicFramePr/>
            <p:nvPr>
              <p:extLst>
                <p:ext uri="{D42A27DB-BD31-4B8C-83A1-F6EECF244321}">
                  <p14:modId xmlns:p14="http://schemas.microsoft.com/office/powerpoint/2010/main" val="3071433568"/>
                </p:ext>
              </p:extLst>
            </p:nvPr>
          </p:nvGraphicFramePr>
          <p:xfrm>
            <a:off x="1446028" y="574158"/>
            <a:ext cx="9292856" cy="59967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a:extLst>
                <a:ext uri="{FF2B5EF4-FFF2-40B4-BE49-F238E27FC236}">
                  <a16:creationId xmlns:a16="http://schemas.microsoft.com/office/drawing/2014/main" id="{68E15462-1FCC-44EF-85B0-A7CFA2D7850D}"/>
                </a:ext>
              </a:extLst>
            </p:cNvPr>
            <p:cNvSpPr/>
            <p:nvPr/>
          </p:nvSpPr>
          <p:spPr>
            <a:xfrm>
              <a:off x="4848447" y="2998381"/>
              <a:ext cx="2594344" cy="131843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Multi-Site</a:t>
              </a:r>
            </a:p>
            <a:p>
              <a:pPr algn="ctr"/>
              <a:r>
                <a:rPr lang="en-US" b="1" dirty="0">
                  <a:solidFill>
                    <a:schemeClr val="tx1"/>
                  </a:solidFill>
                </a:rPr>
                <a:t>Pilots for Integrated</a:t>
              </a:r>
            </a:p>
            <a:p>
              <a:pPr algn="ctr"/>
              <a:r>
                <a:rPr lang="en-US" b="1" dirty="0">
                  <a:solidFill>
                    <a:schemeClr val="tx1"/>
                  </a:solidFill>
                </a:rPr>
                <a:t>Care</a:t>
              </a:r>
            </a:p>
          </p:txBody>
        </p:sp>
      </p:grpSp>
    </p:spTree>
    <p:extLst>
      <p:ext uri="{BB962C8B-B14F-4D97-AF65-F5344CB8AC3E}">
        <p14:creationId xmlns:p14="http://schemas.microsoft.com/office/powerpoint/2010/main" val="31778760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57CF4-5466-41B1-B8D2-78073E23FA7B}"/>
              </a:ext>
            </a:extLst>
          </p:cNvPr>
          <p:cNvSpPr>
            <a:spLocks noGrp="1"/>
          </p:cNvSpPr>
          <p:nvPr>
            <p:ph type="title"/>
          </p:nvPr>
        </p:nvSpPr>
        <p:spPr>
          <a:xfrm>
            <a:off x="403225" y="1265238"/>
            <a:ext cx="10975975" cy="3343275"/>
          </a:xfrm>
        </p:spPr>
        <p:txBody>
          <a:bodyPr>
            <a:normAutofit fontScale="90000"/>
          </a:bodyPr>
          <a:lstStyle/>
          <a:p>
            <a:r>
              <a:rPr lang="en-US" dirty="0"/>
              <a:t>Integrated Digital Platform and Clinical Decision Tools for Professionals.</a:t>
            </a:r>
            <a:br>
              <a:rPr lang="en-US" dirty="0"/>
            </a:br>
            <a:br>
              <a:rPr lang="en-US" dirty="0"/>
            </a:br>
            <a:r>
              <a:rPr lang="en-US" dirty="0"/>
              <a:t>Patient Engagement Mobile Apps for Empowerment and Decision-making</a:t>
            </a:r>
          </a:p>
        </p:txBody>
      </p:sp>
      <p:sp>
        <p:nvSpPr>
          <p:cNvPr id="5" name="Text Placeholder 4">
            <a:extLst>
              <a:ext uri="{FF2B5EF4-FFF2-40B4-BE49-F238E27FC236}">
                <a16:creationId xmlns:a16="http://schemas.microsoft.com/office/drawing/2014/main" id="{25B2471B-8092-4215-A7BB-BFF393EA6F3F}"/>
              </a:ext>
            </a:extLst>
          </p:cNvPr>
          <p:cNvSpPr>
            <a:spLocks noGrp="1"/>
          </p:cNvSpPr>
          <p:nvPr>
            <p:ph type="body" idx="1"/>
          </p:nvPr>
        </p:nvSpPr>
        <p:spPr>
          <a:xfrm>
            <a:off x="485775" y="4589463"/>
            <a:ext cx="10861675" cy="1500187"/>
          </a:xfrm>
        </p:spPr>
        <p:txBody>
          <a:bodyPr/>
          <a:lstStyle/>
          <a:p>
            <a:r>
              <a:rPr lang="en-US" dirty="0"/>
              <a:t>SmartConnect</a:t>
            </a:r>
          </a:p>
        </p:txBody>
      </p:sp>
      <p:sp>
        <p:nvSpPr>
          <p:cNvPr id="3" name="Footer Placeholder 2">
            <a:extLst>
              <a:ext uri="{FF2B5EF4-FFF2-40B4-BE49-F238E27FC236}">
                <a16:creationId xmlns:a16="http://schemas.microsoft.com/office/drawing/2014/main" id="{4849FDD0-8AA4-4C65-826B-5716166EFAB3}"/>
              </a:ext>
            </a:extLst>
          </p:cNvPr>
          <p:cNvSpPr>
            <a:spLocks noGrp="1"/>
          </p:cNvSpPr>
          <p:nvPr>
            <p:ph type="ftr" sz="quarter" idx="11"/>
          </p:nvPr>
        </p:nvSpPr>
        <p:spPr/>
        <p:txBody>
          <a:bodyPr/>
          <a:lstStyle/>
          <a:p>
            <a:r>
              <a:rPr lang="en-US" dirty="0"/>
              <a:t>All rights reserved.  Cannot distribute.  Confidential</a:t>
            </a:r>
          </a:p>
        </p:txBody>
      </p:sp>
      <p:sp>
        <p:nvSpPr>
          <p:cNvPr id="4" name="Slide Number Placeholder 3">
            <a:extLst>
              <a:ext uri="{FF2B5EF4-FFF2-40B4-BE49-F238E27FC236}">
                <a16:creationId xmlns:a16="http://schemas.microsoft.com/office/drawing/2014/main" id="{629E83DE-BD64-456E-8F98-5F7EAB0500B1}"/>
              </a:ext>
            </a:extLst>
          </p:cNvPr>
          <p:cNvSpPr>
            <a:spLocks noGrp="1"/>
          </p:cNvSpPr>
          <p:nvPr>
            <p:ph type="sldNum" sz="quarter" idx="12"/>
          </p:nvPr>
        </p:nvSpPr>
        <p:spPr/>
        <p:txBody>
          <a:bodyPr/>
          <a:lstStyle/>
          <a:p>
            <a:fld id="{17D3C0D7-CDC6-4E3D-ADED-72DD6C8BCDB7}" type="slidenum">
              <a:rPr lang="en-US" smtClean="0"/>
              <a:t>25</a:t>
            </a:fld>
            <a:endParaRPr lang="en-US" dirty="0"/>
          </a:p>
        </p:txBody>
      </p:sp>
    </p:spTree>
    <p:extLst>
      <p:ext uri="{BB962C8B-B14F-4D97-AF65-F5344CB8AC3E}">
        <p14:creationId xmlns:p14="http://schemas.microsoft.com/office/powerpoint/2010/main" val="17089138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70626BA-B97A-4679-B766-87743125EF28}"/>
              </a:ext>
            </a:extLst>
          </p:cNvPr>
          <p:cNvSpPr>
            <a:spLocks noGrp="1"/>
          </p:cNvSpPr>
          <p:nvPr>
            <p:ph type="title"/>
          </p:nvPr>
        </p:nvSpPr>
        <p:spPr>
          <a:xfrm>
            <a:off x="0" y="0"/>
            <a:ext cx="12192000" cy="552449"/>
          </a:xfrm>
          <a:solidFill>
            <a:schemeClr val="accent1">
              <a:lumMod val="40000"/>
              <a:lumOff val="60000"/>
            </a:schemeClr>
          </a:solidFill>
        </p:spPr>
        <p:txBody>
          <a:bodyPr>
            <a:normAutofit fontScale="90000"/>
          </a:bodyPr>
          <a:lstStyle/>
          <a:p>
            <a:r>
              <a:rPr lang="en-US" b="1" dirty="0"/>
              <a:t>Clinical Decision Tools To Clinicians for Cancer Care</a:t>
            </a:r>
          </a:p>
        </p:txBody>
      </p:sp>
      <p:sp>
        <p:nvSpPr>
          <p:cNvPr id="4" name="Footer Placeholder 3">
            <a:extLst>
              <a:ext uri="{FF2B5EF4-FFF2-40B4-BE49-F238E27FC236}">
                <a16:creationId xmlns:a16="http://schemas.microsoft.com/office/drawing/2014/main" id="{7ABCE623-6B37-420A-8F0F-33D19F65FB85}"/>
              </a:ext>
            </a:extLst>
          </p:cNvPr>
          <p:cNvSpPr>
            <a:spLocks noGrp="1"/>
          </p:cNvSpPr>
          <p:nvPr>
            <p:ph type="ftr" sz="quarter" idx="11"/>
          </p:nvPr>
        </p:nvSpPr>
        <p:spPr/>
        <p:txBody>
          <a:bodyPr/>
          <a:lstStyle/>
          <a:p>
            <a:r>
              <a:rPr lang="en-US" dirty="0"/>
              <a:t>All rights reserved.  Cannot distribute.  Confidential</a:t>
            </a:r>
          </a:p>
        </p:txBody>
      </p:sp>
      <p:sp>
        <p:nvSpPr>
          <p:cNvPr id="5" name="Slide Number Placeholder 4">
            <a:extLst>
              <a:ext uri="{FF2B5EF4-FFF2-40B4-BE49-F238E27FC236}">
                <a16:creationId xmlns:a16="http://schemas.microsoft.com/office/drawing/2014/main" id="{284964E1-1E8A-4651-B7DF-C361FA7FFC6D}"/>
              </a:ext>
            </a:extLst>
          </p:cNvPr>
          <p:cNvSpPr>
            <a:spLocks noGrp="1"/>
          </p:cNvSpPr>
          <p:nvPr>
            <p:ph type="sldNum" sz="quarter" idx="12"/>
          </p:nvPr>
        </p:nvSpPr>
        <p:spPr/>
        <p:txBody>
          <a:bodyPr/>
          <a:lstStyle/>
          <a:p>
            <a:fld id="{17D3C0D7-CDC6-4E3D-ADED-72DD6C8BCDB7}" type="slidenum">
              <a:rPr lang="en-US" smtClean="0"/>
              <a:t>26</a:t>
            </a:fld>
            <a:endParaRPr lang="en-US" dirty="0"/>
          </a:p>
        </p:txBody>
      </p:sp>
      <p:pic>
        <p:nvPicPr>
          <p:cNvPr id="7" name="Picture 6">
            <a:extLst>
              <a:ext uri="{FF2B5EF4-FFF2-40B4-BE49-F238E27FC236}">
                <a16:creationId xmlns:a16="http://schemas.microsoft.com/office/drawing/2014/main" id="{50C45E70-B341-4075-AE6F-94F17AD56810}"/>
              </a:ext>
            </a:extLst>
          </p:cNvPr>
          <p:cNvPicPr>
            <a:picLocks noChangeAspect="1"/>
          </p:cNvPicPr>
          <p:nvPr/>
        </p:nvPicPr>
        <p:blipFill rotWithShape="1">
          <a:blip r:embed="rId2"/>
          <a:srcRect t="11765"/>
          <a:stretch/>
        </p:blipFill>
        <p:spPr>
          <a:xfrm>
            <a:off x="4704324" y="966012"/>
            <a:ext cx="7182876" cy="4401285"/>
          </a:xfrm>
          <a:prstGeom prst="rect">
            <a:avLst/>
          </a:prstGeom>
        </p:spPr>
      </p:pic>
      <p:pic>
        <p:nvPicPr>
          <p:cNvPr id="8" name="Picture 7">
            <a:extLst>
              <a:ext uri="{FF2B5EF4-FFF2-40B4-BE49-F238E27FC236}">
                <a16:creationId xmlns:a16="http://schemas.microsoft.com/office/drawing/2014/main" id="{E0CD4CA7-6E6A-40E8-9452-EF151DFC96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50" y="1268283"/>
            <a:ext cx="1247775" cy="832852"/>
          </a:xfrm>
          <a:prstGeom prst="rect">
            <a:avLst/>
          </a:prstGeom>
        </p:spPr>
      </p:pic>
      <p:sp>
        <p:nvSpPr>
          <p:cNvPr id="9" name="Rectangle 8">
            <a:extLst>
              <a:ext uri="{FF2B5EF4-FFF2-40B4-BE49-F238E27FC236}">
                <a16:creationId xmlns:a16="http://schemas.microsoft.com/office/drawing/2014/main" id="{8BE1E963-AC80-4F76-B5F6-A0B8C43D141B}"/>
              </a:ext>
            </a:extLst>
          </p:cNvPr>
          <p:cNvSpPr/>
          <p:nvPr/>
        </p:nvSpPr>
        <p:spPr>
          <a:xfrm>
            <a:off x="4467225" y="3114675"/>
            <a:ext cx="2381250" cy="221932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DC3C908A-6A15-4296-BE93-C5DF27EEF27F}"/>
              </a:ext>
            </a:extLst>
          </p:cNvPr>
          <p:cNvSpPr txBox="1"/>
          <p:nvPr/>
        </p:nvSpPr>
        <p:spPr>
          <a:xfrm>
            <a:off x="4300537" y="5399642"/>
            <a:ext cx="2714625" cy="369332"/>
          </a:xfrm>
          <a:prstGeom prst="rect">
            <a:avLst/>
          </a:prstGeom>
          <a:noFill/>
        </p:spPr>
        <p:txBody>
          <a:bodyPr wrap="square" rtlCol="0">
            <a:spAutoFit/>
          </a:bodyPr>
          <a:lstStyle/>
          <a:p>
            <a:r>
              <a:rPr lang="en-US" b="1" i="1" dirty="0"/>
              <a:t>Daily Patient List Panel</a:t>
            </a:r>
          </a:p>
        </p:txBody>
      </p:sp>
      <p:cxnSp>
        <p:nvCxnSpPr>
          <p:cNvPr id="12" name="Connector: Elbow 11">
            <a:extLst>
              <a:ext uri="{FF2B5EF4-FFF2-40B4-BE49-F238E27FC236}">
                <a16:creationId xmlns:a16="http://schemas.microsoft.com/office/drawing/2014/main" id="{C11B73D6-561A-4349-BC96-05055977D377}"/>
              </a:ext>
            </a:extLst>
          </p:cNvPr>
          <p:cNvCxnSpPr>
            <a:cxnSpLocks/>
            <a:stCxn id="8" idx="3"/>
          </p:cNvCxnSpPr>
          <p:nvPr/>
        </p:nvCxnSpPr>
        <p:spPr>
          <a:xfrm>
            <a:off x="1914525" y="1684709"/>
            <a:ext cx="2124075" cy="1744291"/>
          </a:xfrm>
          <a:prstGeom prst="bent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1F345BE5-9A22-4556-B68C-9D7B89FBEE9E}"/>
              </a:ext>
            </a:extLst>
          </p:cNvPr>
          <p:cNvSpPr/>
          <p:nvPr/>
        </p:nvSpPr>
        <p:spPr>
          <a:xfrm>
            <a:off x="9286874" y="4020366"/>
            <a:ext cx="2428875" cy="136310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03C6C5C6-FCBA-4BFB-B562-B7AED27DD0D9}"/>
              </a:ext>
            </a:extLst>
          </p:cNvPr>
          <p:cNvSpPr txBox="1"/>
          <p:nvPr/>
        </p:nvSpPr>
        <p:spPr>
          <a:xfrm>
            <a:off x="8791575" y="5441951"/>
            <a:ext cx="2562226" cy="369332"/>
          </a:xfrm>
          <a:prstGeom prst="rect">
            <a:avLst/>
          </a:prstGeom>
          <a:noFill/>
        </p:spPr>
        <p:txBody>
          <a:bodyPr wrap="square" rtlCol="0">
            <a:spAutoFit/>
          </a:bodyPr>
          <a:lstStyle/>
          <a:p>
            <a:r>
              <a:rPr lang="en-US" b="1" i="1" dirty="0"/>
              <a:t>Risk Stratification Areas</a:t>
            </a:r>
          </a:p>
        </p:txBody>
      </p:sp>
      <p:sp>
        <p:nvSpPr>
          <p:cNvPr id="16" name="TextBox 15">
            <a:extLst>
              <a:ext uri="{FF2B5EF4-FFF2-40B4-BE49-F238E27FC236}">
                <a16:creationId xmlns:a16="http://schemas.microsoft.com/office/drawing/2014/main" id="{DD8B91A4-EB42-425A-B863-3DF5D5CCFD6D}"/>
              </a:ext>
            </a:extLst>
          </p:cNvPr>
          <p:cNvSpPr txBox="1"/>
          <p:nvPr/>
        </p:nvSpPr>
        <p:spPr>
          <a:xfrm>
            <a:off x="372500" y="3559484"/>
            <a:ext cx="3156633" cy="1169551"/>
          </a:xfrm>
          <a:prstGeom prst="rect">
            <a:avLst/>
          </a:prstGeom>
          <a:noFill/>
        </p:spPr>
        <p:txBody>
          <a:bodyPr wrap="none" rtlCol="0">
            <a:spAutoFit/>
          </a:bodyPr>
          <a:lstStyle/>
          <a:p>
            <a:pPr marL="285750" indent="-285750">
              <a:buFont typeface="Arial" panose="020B0604020202020204" pitchFamily="34" charset="0"/>
              <a:buChar char="•"/>
            </a:pPr>
            <a:r>
              <a:rPr lang="en-US" sz="1400" b="1" i="1" dirty="0"/>
              <a:t>Decision Making -  Identification</a:t>
            </a:r>
          </a:p>
          <a:p>
            <a:pPr marL="285750" indent="-285750">
              <a:buFont typeface="Arial" panose="020B0604020202020204" pitchFamily="34" charset="0"/>
              <a:buChar char="•"/>
            </a:pPr>
            <a:r>
              <a:rPr lang="en-US" sz="1400" b="1" i="1" dirty="0"/>
              <a:t>Candidates for Early Palliative Care</a:t>
            </a:r>
          </a:p>
          <a:p>
            <a:pPr marL="285750" indent="-285750">
              <a:buFont typeface="Arial" panose="020B0604020202020204" pitchFamily="34" charset="0"/>
              <a:buChar char="•"/>
            </a:pPr>
            <a:r>
              <a:rPr lang="en-US" sz="1400" b="1" i="1" dirty="0"/>
              <a:t>Candidates for Advanced Care</a:t>
            </a:r>
          </a:p>
          <a:p>
            <a:pPr marL="285750" indent="-285750">
              <a:buFont typeface="Arial" panose="020B0604020202020204" pitchFamily="34" charset="0"/>
              <a:buChar char="•"/>
            </a:pPr>
            <a:r>
              <a:rPr lang="en-US" sz="1400" b="1" i="1" dirty="0"/>
              <a:t>Candidates in need of social support</a:t>
            </a:r>
          </a:p>
          <a:p>
            <a:pPr marL="285750" indent="-285750">
              <a:buFont typeface="Arial" panose="020B0604020202020204" pitchFamily="34" charset="0"/>
              <a:buChar char="•"/>
            </a:pPr>
            <a:r>
              <a:rPr lang="en-US" sz="1400" b="1" i="1" dirty="0"/>
              <a:t>Candidates for nutritional support</a:t>
            </a:r>
          </a:p>
        </p:txBody>
      </p:sp>
    </p:spTree>
    <p:extLst>
      <p:ext uri="{BB962C8B-B14F-4D97-AF65-F5344CB8AC3E}">
        <p14:creationId xmlns:p14="http://schemas.microsoft.com/office/powerpoint/2010/main" val="29849021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70626BA-B97A-4679-B766-87743125EF28}"/>
              </a:ext>
            </a:extLst>
          </p:cNvPr>
          <p:cNvSpPr>
            <a:spLocks noGrp="1"/>
          </p:cNvSpPr>
          <p:nvPr>
            <p:ph type="title"/>
          </p:nvPr>
        </p:nvSpPr>
        <p:spPr>
          <a:xfrm>
            <a:off x="0" y="0"/>
            <a:ext cx="12192000" cy="552449"/>
          </a:xfrm>
          <a:solidFill>
            <a:schemeClr val="accent1">
              <a:lumMod val="40000"/>
              <a:lumOff val="60000"/>
            </a:schemeClr>
          </a:solidFill>
        </p:spPr>
        <p:txBody>
          <a:bodyPr>
            <a:normAutofit fontScale="90000"/>
          </a:bodyPr>
          <a:lstStyle/>
          <a:p>
            <a:r>
              <a:rPr lang="en-US" dirty="0"/>
              <a:t>Standardized Outcome Measures Across Multi-Site Pilots</a:t>
            </a:r>
          </a:p>
        </p:txBody>
      </p:sp>
      <p:sp>
        <p:nvSpPr>
          <p:cNvPr id="4" name="Footer Placeholder 3">
            <a:extLst>
              <a:ext uri="{FF2B5EF4-FFF2-40B4-BE49-F238E27FC236}">
                <a16:creationId xmlns:a16="http://schemas.microsoft.com/office/drawing/2014/main" id="{7ABCE623-6B37-420A-8F0F-33D19F65FB85}"/>
              </a:ext>
            </a:extLst>
          </p:cNvPr>
          <p:cNvSpPr>
            <a:spLocks noGrp="1"/>
          </p:cNvSpPr>
          <p:nvPr>
            <p:ph type="ftr" sz="quarter" idx="11"/>
          </p:nvPr>
        </p:nvSpPr>
        <p:spPr/>
        <p:txBody>
          <a:bodyPr/>
          <a:lstStyle/>
          <a:p>
            <a:r>
              <a:rPr lang="en-US" dirty="0"/>
              <a:t>All rights reserved.  Cannot distribute.  Confidential</a:t>
            </a:r>
          </a:p>
        </p:txBody>
      </p:sp>
      <p:sp>
        <p:nvSpPr>
          <p:cNvPr id="5" name="Slide Number Placeholder 4">
            <a:extLst>
              <a:ext uri="{FF2B5EF4-FFF2-40B4-BE49-F238E27FC236}">
                <a16:creationId xmlns:a16="http://schemas.microsoft.com/office/drawing/2014/main" id="{284964E1-1E8A-4651-B7DF-C361FA7FFC6D}"/>
              </a:ext>
            </a:extLst>
          </p:cNvPr>
          <p:cNvSpPr>
            <a:spLocks noGrp="1"/>
          </p:cNvSpPr>
          <p:nvPr>
            <p:ph type="sldNum" sz="quarter" idx="12"/>
          </p:nvPr>
        </p:nvSpPr>
        <p:spPr/>
        <p:txBody>
          <a:bodyPr/>
          <a:lstStyle/>
          <a:p>
            <a:fld id="{17D3C0D7-CDC6-4E3D-ADED-72DD6C8BCDB7}" type="slidenum">
              <a:rPr lang="en-US" smtClean="0"/>
              <a:t>27</a:t>
            </a:fld>
            <a:endParaRPr lang="en-US" dirty="0"/>
          </a:p>
        </p:txBody>
      </p:sp>
      <p:pic>
        <p:nvPicPr>
          <p:cNvPr id="8" name="Picture 7">
            <a:extLst>
              <a:ext uri="{FF2B5EF4-FFF2-40B4-BE49-F238E27FC236}">
                <a16:creationId xmlns:a16="http://schemas.microsoft.com/office/drawing/2014/main" id="{E0CD4CA7-6E6A-40E8-9452-EF151DFC96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750" y="1268283"/>
            <a:ext cx="1247775" cy="832852"/>
          </a:xfrm>
          <a:prstGeom prst="rect">
            <a:avLst/>
          </a:prstGeom>
        </p:spPr>
      </p:pic>
      <p:cxnSp>
        <p:nvCxnSpPr>
          <p:cNvPr id="12" name="Connector: Elbow 11">
            <a:extLst>
              <a:ext uri="{FF2B5EF4-FFF2-40B4-BE49-F238E27FC236}">
                <a16:creationId xmlns:a16="http://schemas.microsoft.com/office/drawing/2014/main" id="{C11B73D6-561A-4349-BC96-05055977D377}"/>
              </a:ext>
            </a:extLst>
          </p:cNvPr>
          <p:cNvCxnSpPr>
            <a:cxnSpLocks/>
            <a:stCxn id="8" idx="3"/>
            <a:endCxn id="2" idx="1"/>
          </p:cNvCxnSpPr>
          <p:nvPr/>
        </p:nvCxnSpPr>
        <p:spPr>
          <a:xfrm>
            <a:off x="1914525" y="1684709"/>
            <a:ext cx="1152401" cy="1733892"/>
          </a:xfrm>
          <a:prstGeom prst="bent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DD8B91A4-EB42-425A-B863-3DF5D5CCFD6D}"/>
              </a:ext>
            </a:extLst>
          </p:cNvPr>
          <p:cNvSpPr txBox="1"/>
          <p:nvPr/>
        </p:nvSpPr>
        <p:spPr>
          <a:xfrm>
            <a:off x="208701" y="2705253"/>
            <a:ext cx="2261916" cy="738664"/>
          </a:xfrm>
          <a:prstGeom prst="rect">
            <a:avLst/>
          </a:prstGeom>
          <a:noFill/>
        </p:spPr>
        <p:txBody>
          <a:bodyPr wrap="square" rtlCol="0">
            <a:spAutoFit/>
          </a:bodyPr>
          <a:lstStyle/>
          <a:p>
            <a:pPr marL="285750" indent="-285750">
              <a:buFont typeface="Arial" panose="020B0604020202020204" pitchFamily="34" charset="0"/>
              <a:buChar char="•"/>
            </a:pPr>
            <a:r>
              <a:rPr lang="en-US" sz="1400" b="1" i="1" dirty="0"/>
              <a:t>Clinical Outcomes</a:t>
            </a:r>
          </a:p>
          <a:p>
            <a:pPr marL="285750" indent="-285750">
              <a:buFont typeface="Arial" panose="020B0604020202020204" pitchFamily="34" charset="0"/>
              <a:buChar char="•"/>
            </a:pPr>
            <a:r>
              <a:rPr lang="en-US" sz="1400" b="1" i="1" dirty="0"/>
              <a:t>Utilization</a:t>
            </a:r>
          </a:p>
          <a:p>
            <a:pPr marL="285750" indent="-285750">
              <a:buFont typeface="Arial" panose="020B0604020202020204" pitchFamily="34" charset="0"/>
              <a:buChar char="•"/>
            </a:pPr>
            <a:r>
              <a:rPr lang="en-US" sz="1400" b="1" i="1" dirty="0"/>
              <a:t>Quality</a:t>
            </a:r>
          </a:p>
        </p:txBody>
      </p:sp>
      <p:pic>
        <p:nvPicPr>
          <p:cNvPr id="2" name="Picture 1">
            <a:extLst>
              <a:ext uri="{FF2B5EF4-FFF2-40B4-BE49-F238E27FC236}">
                <a16:creationId xmlns:a16="http://schemas.microsoft.com/office/drawing/2014/main" id="{D638518A-4AE5-44E8-A203-60F6A626247C}"/>
              </a:ext>
            </a:extLst>
          </p:cNvPr>
          <p:cNvPicPr>
            <a:picLocks noChangeAspect="1"/>
          </p:cNvPicPr>
          <p:nvPr/>
        </p:nvPicPr>
        <p:blipFill rotWithShape="1">
          <a:blip r:embed="rId3"/>
          <a:srcRect t="10776"/>
          <a:stretch/>
        </p:blipFill>
        <p:spPr>
          <a:xfrm>
            <a:off x="3066926" y="640280"/>
            <a:ext cx="8824072" cy="5556642"/>
          </a:xfrm>
          <a:prstGeom prst="rect">
            <a:avLst/>
          </a:prstGeom>
        </p:spPr>
      </p:pic>
      <p:sp>
        <p:nvSpPr>
          <p:cNvPr id="3" name="Rectangle 2">
            <a:extLst>
              <a:ext uri="{FF2B5EF4-FFF2-40B4-BE49-F238E27FC236}">
                <a16:creationId xmlns:a16="http://schemas.microsoft.com/office/drawing/2014/main" id="{F53FF946-9EE6-4A62-82FB-3B3BACA6CF92}"/>
              </a:ext>
            </a:extLst>
          </p:cNvPr>
          <p:cNvSpPr/>
          <p:nvPr/>
        </p:nvSpPr>
        <p:spPr>
          <a:xfrm>
            <a:off x="4981574" y="1663464"/>
            <a:ext cx="1257300" cy="41251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BB858F0F-2EC9-487B-B8C5-E9ACFC3ECB83}"/>
              </a:ext>
            </a:extLst>
          </p:cNvPr>
          <p:cNvSpPr/>
          <p:nvPr/>
        </p:nvSpPr>
        <p:spPr>
          <a:xfrm>
            <a:off x="6606551" y="1663464"/>
            <a:ext cx="1257300" cy="41251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E203590B-5F1D-40B1-8356-F7836440F515}"/>
              </a:ext>
            </a:extLst>
          </p:cNvPr>
          <p:cNvSpPr/>
          <p:nvPr/>
        </p:nvSpPr>
        <p:spPr>
          <a:xfrm>
            <a:off x="8240930" y="1663464"/>
            <a:ext cx="1257300" cy="41251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51B5CB7B-E371-4D22-A68E-561A2B6C85E2}"/>
              </a:ext>
            </a:extLst>
          </p:cNvPr>
          <p:cNvPicPr>
            <a:picLocks noChangeAspect="1"/>
          </p:cNvPicPr>
          <p:nvPr/>
        </p:nvPicPr>
        <p:blipFill rotWithShape="1">
          <a:blip r:embed="rId4"/>
          <a:srcRect b="20207"/>
          <a:stretch/>
        </p:blipFill>
        <p:spPr>
          <a:xfrm>
            <a:off x="7873253" y="4203579"/>
            <a:ext cx="4017745" cy="2123386"/>
          </a:xfrm>
          <a:prstGeom prst="rect">
            <a:avLst/>
          </a:prstGeom>
        </p:spPr>
      </p:pic>
      <p:pic>
        <p:nvPicPr>
          <p:cNvPr id="22" name="Picture 21">
            <a:extLst>
              <a:ext uri="{FF2B5EF4-FFF2-40B4-BE49-F238E27FC236}">
                <a16:creationId xmlns:a16="http://schemas.microsoft.com/office/drawing/2014/main" id="{1F0794F2-5027-4534-BB37-FAB6BECAAC5F}"/>
              </a:ext>
            </a:extLst>
          </p:cNvPr>
          <p:cNvPicPr>
            <a:picLocks noChangeAspect="1"/>
          </p:cNvPicPr>
          <p:nvPr/>
        </p:nvPicPr>
        <p:blipFill rotWithShape="1">
          <a:blip r:embed="rId5"/>
          <a:srcRect t="14995" r="25727" b="8351"/>
          <a:stretch/>
        </p:blipFill>
        <p:spPr>
          <a:xfrm>
            <a:off x="385468" y="4240553"/>
            <a:ext cx="2105258" cy="2159450"/>
          </a:xfrm>
          <a:prstGeom prst="rect">
            <a:avLst/>
          </a:prstGeom>
        </p:spPr>
      </p:pic>
      <p:sp>
        <p:nvSpPr>
          <p:cNvPr id="23" name="Arrow: Up 22">
            <a:extLst>
              <a:ext uri="{FF2B5EF4-FFF2-40B4-BE49-F238E27FC236}">
                <a16:creationId xmlns:a16="http://schemas.microsoft.com/office/drawing/2014/main" id="{455688B9-3FE2-457B-B038-D3D70904B505}"/>
              </a:ext>
            </a:extLst>
          </p:cNvPr>
          <p:cNvSpPr/>
          <p:nvPr/>
        </p:nvSpPr>
        <p:spPr>
          <a:xfrm>
            <a:off x="1132972" y="3472903"/>
            <a:ext cx="413373" cy="73866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517742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195E2-0775-4CC8-BD97-69A8456BC4CB}"/>
              </a:ext>
            </a:extLst>
          </p:cNvPr>
          <p:cNvSpPr>
            <a:spLocks noGrp="1"/>
          </p:cNvSpPr>
          <p:nvPr>
            <p:ph type="title"/>
          </p:nvPr>
        </p:nvSpPr>
        <p:spPr>
          <a:xfrm>
            <a:off x="0" y="1"/>
            <a:ext cx="12192000" cy="681036"/>
          </a:xfrm>
          <a:solidFill>
            <a:schemeClr val="accent1">
              <a:lumMod val="40000"/>
              <a:lumOff val="60000"/>
            </a:schemeClr>
          </a:solidFill>
        </p:spPr>
        <p:txBody>
          <a:bodyPr>
            <a:normAutofit fontScale="90000"/>
          </a:bodyPr>
          <a:lstStyle/>
          <a:p>
            <a:r>
              <a:rPr lang="en-US" dirty="0"/>
              <a:t>Patient Engagement Tools: Smart Phone Based</a:t>
            </a:r>
          </a:p>
        </p:txBody>
      </p:sp>
      <p:pic>
        <p:nvPicPr>
          <p:cNvPr id="6" name="Content Placeholder 5">
            <a:extLst>
              <a:ext uri="{FF2B5EF4-FFF2-40B4-BE49-F238E27FC236}">
                <a16:creationId xmlns:a16="http://schemas.microsoft.com/office/drawing/2014/main" id="{78A9D76C-0D2F-40B5-A131-0CE352C47C5E}"/>
              </a:ext>
            </a:extLst>
          </p:cNvPr>
          <p:cNvPicPr>
            <a:picLocks noGrp="1" noChangeAspect="1"/>
          </p:cNvPicPr>
          <p:nvPr>
            <p:ph idx="1"/>
          </p:nvPr>
        </p:nvPicPr>
        <p:blipFill rotWithShape="1">
          <a:blip r:embed="rId2"/>
          <a:srcRect l="2573" t="16934" r="3214" b="4386"/>
          <a:stretch/>
        </p:blipFill>
        <p:spPr>
          <a:xfrm>
            <a:off x="5009596" y="2960574"/>
            <a:ext cx="5601806" cy="2038171"/>
          </a:xfrm>
          <a:prstGeom prst="rect">
            <a:avLst/>
          </a:prstGeom>
        </p:spPr>
      </p:pic>
      <p:sp>
        <p:nvSpPr>
          <p:cNvPr id="4" name="Footer Placeholder 3">
            <a:extLst>
              <a:ext uri="{FF2B5EF4-FFF2-40B4-BE49-F238E27FC236}">
                <a16:creationId xmlns:a16="http://schemas.microsoft.com/office/drawing/2014/main" id="{21AF89B1-B303-490F-B4EE-F213891F33B9}"/>
              </a:ext>
            </a:extLst>
          </p:cNvPr>
          <p:cNvSpPr>
            <a:spLocks noGrp="1"/>
          </p:cNvSpPr>
          <p:nvPr>
            <p:ph type="ftr" sz="quarter" idx="11"/>
          </p:nvPr>
        </p:nvSpPr>
        <p:spPr/>
        <p:txBody>
          <a:bodyPr/>
          <a:lstStyle/>
          <a:p>
            <a:r>
              <a:rPr lang="en-US" dirty="0"/>
              <a:t>All rights reserved.  Cannot distribute.  Confidential</a:t>
            </a:r>
          </a:p>
        </p:txBody>
      </p:sp>
      <p:sp>
        <p:nvSpPr>
          <p:cNvPr id="5" name="Slide Number Placeholder 4">
            <a:extLst>
              <a:ext uri="{FF2B5EF4-FFF2-40B4-BE49-F238E27FC236}">
                <a16:creationId xmlns:a16="http://schemas.microsoft.com/office/drawing/2014/main" id="{C49C0085-E24C-4063-A17D-C11EDCF6ED23}"/>
              </a:ext>
            </a:extLst>
          </p:cNvPr>
          <p:cNvSpPr>
            <a:spLocks noGrp="1"/>
          </p:cNvSpPr>
          <p:nvPr>
            <p:ph type="sldNum" sz="quarter" idx="12"/>
          </p:nvPr>
        </p:nvSpPr>
        <p:spPr/>
        <p:txBody>
          <a:bodyPr/>
          <a:lstStyle/>
          <a:p>
            <a:fld id="{17D3C0D7-CDC6-4E3D-ADED-72DD6C8BCDB7}" type="slidenum">
              <a:rPr lang="en-US" smtClean="0"/>
              <a:t>28</a:t>
            </a:fld>
            <a:endParaRPr lang="en-US" dirty="0"/>
          </a:p>
        </p:txBody>
      </p:sp>
      <p:pic>
        <p:nvPicPr>
          <p:cNvPr id="7" name="Picture 6">
            <a:extLst>
              <a:ext uri="{FF2B5EF4-FFF2-40B4-BE49-F238E27FC236}">
                <a16:creationId xmlns:a16="http://schemas.microsoft.com/office/drawing/2014/main" id="{FD7729B5-5846-4811-83B8-D68B3AEE6799}"/>
              </a:ext>
            </a:extLst>
          </p:cNvPr>
          <p:cNvPicPr>
            <a:picLocks noChangeAspect="1"/>
          </p:cNvPicPr>
          <p:nvPr/>
        </p:nvPicPr>
        <p:blipFill rotWithShape="1">
          <a:blip r:embed="rId3"/>
          <a:srcRect l="2630" t="17591" r="3533" b="4675"/>
          <a:stretch/>
        </p:blipFill>
        <p:spPr>
          <a:xfrm>
            <a:off x="6677024" y="4215295"/>
            <a:ext cx="5398017" cy="2185504"/>
          </a:xfrm>
          <a:prstGeom prst="rect">
            <a:avLst/>
          </a:prstGeom>
        </p:spPr>
      </p:pic>
      <p:pic>
        <p:nvPicPr>
          <p:cNvPr id="8" name="Picture 7">
            <a:extLst>
              <a:ext uri="{FF2B5EF4-FFF2-40B4-BE49-F238E27FC236}">
                <a16:creationId xmlns:a16="http://schemas.microsoft.com/office/drawing/2014/main" id="{2C7A4651-AF8D-4D0E-9AE6-5D85B4E09F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197" y="814444"/>
            <a:ext cx="1990725" cy="4107080"/>
          </a:xfrm>
          <a:prstGeom prst="rect">
            <a:avLst/>
          </a:prstGeom>
        </p:spPr>
      </p:pic>
      <p:pic>
        <p:nvPicPr>
          <p:cNvPr id="10" name="Picture 9">
            <a:extLst>
              <a:ext uri="{FF2B5EF4-FFF2-40B4-BE49-F238E27FC236}">
                <a16:creationId xmlns:a16="http://schemas.microsoft.com/office/drawing/2014/main" id="{4CEAF5CD-2016-46E1-8264-C54E521088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29473" y="3204975"/>
            <a:ext cx="1790426" cy="1578746"/>
          </a:xfrm>
          <a:prstGeom prst="rect">
            <a:avLst/>
          </a:prstGeom>
        </p:spPr>
      </p:pic>
      <p:pic>
        <p:nvPicPr>
          <p:cNvPr id="12" name="Picture 11">
            <a:extLst>
              <a:ext uri="{FF2B5EF4-FFF2-40B4-BE49-F238E27FC236}">
                <a16:creationId xmlns:a16="http://schemas.microsoft.com/office/drawing/2014/main" id="{B87F295F-A620-4670-A2CE-E2C0275F1F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48675" y="1328491"/>
            <a:ext cx="2558602" cy="1544638"/>
          </a:xfrm>
          <a:prstGeom prst="rect">
            <a:avLst/>
          </a:prstGeom>
        </p:spPr>
      </p:pic>
      <p:pic>
        <p:nvPicPr>
          <p:cNvPr id="14" name="Picture 13">
            <a:extLst>
              <a:ext uri="{FF2B5EF4-FFF2-40B4-BE49-F238E27FC236}">
                <a16:creationId xmlns:a16="http://schemas.microsoft.com/office/drawing/2014/main" id="{623935D8-1D74-4613-992A-A38EB2B8D15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48426" y="877758"/>
            <a:ext cx="1690938" cy="1128650"/>
          </a:xfrm>
          <a:prstGeom prst="rect">
            <a:avLst/>
          </a:prstGeom>
        </p:spPr>
      </p:pic>
      <p:sp>
        <p:nvSpPr>
          <p:cNvPr id="15" name="TextBox 14">
            <a:extLst>
              <a:ext uri="{FF2B5EF4-FFF2-40B4-BE49-F238E27FC236}">
                <a16:creationId xmlns:a16="http://schemas.microsoft.com/office/drawing/2014/main" id="{983065F1-1DB7-429D-AF8D-FC78CCA5D849}"/>
              </a:ext>
            </a:extLst>
          </p:cNvPr>
          <p:cNvSpPr txBox="1"/>
          <p:nvPr/>
        </p:nvSpPr>
        <p:spPr>
          <a:xfrm>
            <a:off x="2000250" y="1425861"/>
            <a:ext cx="1394934" cy="923330"/>
          </a:xfrm>
          <a:prstGeom prst="rect">
            <a:avLst/>
          </a:prstGeom>
          <a:noFill/>
        </p:spPr>
        <p:txBody>
          <a:bodyPr wrap="none" rtlCol="0">
            <a:spAutoFit/>
          </a:bodyPr>
          <a:lstStyle/>
          <a:p>
            <a:r>
              <a:rPr lang="en-US" dirty="0"/>
              <a:t>Patient</a:t>
            </a:r>
          </a:p>
          <a:p>
            <a:r>
              <a:rPr lang="en-US" dirty="0"/>
              <a:t>Smart Phone</a:t>
            </a:r>
          </a:p>
          <a:p>
            <a:r>
              <a:rPr lang="en-US" dirty="0"/>
              <a:t>Apps</a:t>
            </a:r>
          </a:p>
        </p:txBody>
      </p:sp>
      <p:sp>
        <p:nvSpPr>
          <p:cNvPr id="16" name="TextBox 15">
            <a:extLst>
              <a:ext uri="{FF2B5EF4-FFF2-40B4-BE49-F238E27FC236}">
                <a16:creationId xmlns:a16="http://schemas.microsoft.com/office/drawing/2014/main" id="{2C136EE8-4308-4757-AB55-8913534FC53D}"/>
              </a:ext>
            </a:extLst>
          </p:cNvPr>
          <p:cNvSpPr txBox="1"/>
          <p:nvPr/>
        </p:nvSpPr>
        <p:spPr>
          <a:xfrm>
            <a:off x="8610600" y="857885"/>
            <a:ext cx="971741" cy="646331"/>
          </a:xfrm>
          <a:prstGeom prst="rect">
            <a:avLst/>
          </a:prstGeom>
          <a:noFill/>
        </p:spPr>
        <p:txBody>
          <a:bodyPr wrap="none" rtlCol="0">
            <a:spAutoFit/>
          </a:bodyPr>
          <a:lstStyle/>
          <a:p>
            <a:r>
              <a:rPr lang="en-US" dirty="0"/>
              <a:t>Clinician</a:t>
            </a:r>
          </a:p>
          <a:p>
            <a:r>
              <a:rPr lang="en-US" dirty="0"/>
              <a:t>View</a:t>
            </a:r>
          </a:p>
        </p:txBody>
      </p:sp>
      <p:pic>
        <p:nvPicPr>
          <p:cNvPr id="3" name="Picture 2">
            <a:extLst>
              <a:ext uri="{FF2B5EF4-FFF2-40B4-BE49-F238E27FC236}">
                <a16:creationId xmlns:a16="http://schemas.microsoft.com/office/drawing/2014/main" id="{C7DA9238-924C-4ED8-AF5C-1212F8139B82}"/>
              </a:ext>
            </a:extLst>
          </p:cNvPr>
          <p:cNvPicPr>
            <a:picLocks noChangeAspect="1"/>
          </p:cNvPicPr>
          <p:nvPr/>
        </p:nvPicPr>
        <p:blipFill>
          <a:blip r:embed="rId8"/>
          <a:stretch>
            <a:fillRect/>
          </a:stretch>
        </p:blipFill>
        <p:spPr>
          <a:xfrm>
            <a:off x="279105" y="5295900"/>
            <a:ext cx="2082683" cy="1170203"/>
          </a:xfrm>
          <a:prstGeom prst="rect">
            <a:avLst/>
          </a:prstGeom>
        </p:spPr>
      </p:pic>
      <p:sp>
        <p:nvSpPr>
          <p:cNvPr id="9" name="TextBox 8">
            <a:extLst>
              <a:ext uri="{FF2B5EF4-FFF2-40B4-BE49-F238E27FC236}">
                <a16:creationId xmlns:a16="http://schemas.microsoft.com/office/drawing/2014/main" id="{322D1D5E-39FE-40CA-9F9B-1AD0C4392F4F}"/>
              </a:ext>
            </a:extLst>
          </p:cNvPr>
          <p:cNvSpPr txBox="1"/>
          <p:nvPr/>
        </p:nvSpPr>
        <p:spPr>
          <a:xfrm>
            <a:off x="2514600" y="6043556"/>
            <a:ext cx="1568378" cy="646331"/>
          </a:xfrm>
          <a:prstGeom prst="rect">
            <a:avLst/>
          </a:prstGeom>
          <a:noFill/>
        </p:spPr>
        <p:txBody>
          <a:bodyPr wrap="none" rtlCol="0">
            <a:spAutoFit/>
          </a:bodyPr>
          <a:lstStyle/>
          <a:p>
            <a:r>
              <a:rPr lang="en-US" dirty="0"/>
              <a:t>Digital Wound </a:t>
            </a:r>
          </a:p>
          <a:p>
            <a:r>
              <a:rPr lang="en-US" dirty="0"/>
              <a:t>Summary</a:t>
            </a:r>
          </a:p>
        </p:txBody>
      </p:sp>
      <p:sp>
        <p:nvSpPr>
          <p:cNvPr id="17" name="TextBox 16">
            <a:extLst>
              <a:ext uri="{FF2B5EF4-FFF2-40B4-BE49-F238E27FC236}">
                <a16:creationId xmlns:a16="http://schemas.microsoft.com/office/drawing/2014/main" id="{E4FF52F7-0BC6-49CB-BEA5-788D304B718F}"/>
              </a:ext>
            </a:extLst>
          </p:cNvPr>
          <p:cNvSpPr txBox="1"/>
          <p:nvPr/>
        </p:nvSpPr>
        <p:spPr>
          <a:xfrm>
            <a:off x="2789987" y="2822699"/>
            <a:ext cx="1753493" cy="369332"/>
          </a:xfrm>
          <a:prstGeom prst="rect">
            <a:avLst/>
          </a:prstGeom>
          <a:noFill/>
        </p:spPr>
        <p:txBody>
          <a:bodyPr wrap="none" rtlCol="0">
            <a:spAutoFit/>
          </a:bodyPr>
          <a:lstStyle/>
          <a:p>
            <a:r>
              <a:rPr lang="en-US" dirty="0"/>
              <a:t>Patient feedback</a:t>
            </a:r>
          </a:p>
        </p:txBody>
      </p:sp>
      <p:sp>
        <p:nvSpPr>
          <p:cNvPr id="18" name="TextBox 17">
            <a:extLst>
              <a:ext uri="{FF2B5EF4-FFF2-40B4-BE49-F238E27FC236}">
                <a16:creationId xmlns:a16="http://schemas.microsoft.com/office/drawing/2014/main" id="{B912A2DF-851E-4450-9651-2B1975EAFEE8}"/>
              </a:ext>
            </a:extLst>
          </p:cNvPr>
          <p:cNvSpPr txBox="1"/>
          <p:nvPr/>
        </p:nvSpPr>
        <p:spPr>
          <a:xfrm>
            <a:off x="9105453" y="3894896"/>
            <a:ext cx="1619289" cy="369332"/>
          </a:xfrm>
          <a:prstGeom prst="rect">
            <a:avLst/>
          </a:prstGeom>
          <a:noFill/>
        </p:spPr>
        <p:txBody>
          <a:bodyPr wrap="none" rtlCol="0">
            <a:spAutoFit/>
          </a:bodyPr>
          <a:lstStyle/>
          <a:p>
            <a:r>
              <a:rPr lang="en-US" dirty="0"/>
              <a:t>Patient Surveys</a:t>
            </a:r>
          </a:p>
        </p:txBody>
      </p:sp>
    </p:spTree>
    <p:extLst>
      <p:ext uri="{BB962C8B-B14F-4D97-AF65-F5344CB8AC3E}">
        <p14:creationId xmlns:p14="http://schemas.microsoft.com/office/powerpoint/2010/main" val="4980433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253C309-6F85-4D5E-9A98-E34ECCAE4F55}"/>
              </a:ext>
            </a:extLst>
          </p:cNvPr>
          <p:cNvSpPr>
            <a:spLocks noGrp="1"/>
          </p:cNvSpPr>
          <p:nvPr>
            <p:ph type="title"/>
          </p:nvPr>
        </p:nvSpPr>
        <p:spPr/>
        <p:txBody>
          <a:bodyPr/>
          <a:lstStyle/>
          <a:p>
            <a:r>
              <a:rPr lang="en-US" dirty="0"/>
              <a:t>Work Package Summaries </a:t>
            </a:r>
          </a:p>
        </p:txBody>
      </p:sp>
      <p:sp>
        <p:nvSpPr>
          <p:cNvPr id="6" name="Text Placeholder 5">
            <a:extLst>
              <a:ext uri="{FF2B5EF4-FFF2-40B4-BE49-F238E27FC236}">
                <a16:creationId xmlns:a16="http://schemas.microsoft.com/office/drawing/2014/main" id="{C87201A3-5814-4F91-89DC-5D2F553D6E0E}"/>
              </a:ext>
            </a:extLst>
          </p:cNvPr>
          <p:cNvSpPr>
            <a:spLocks noGrp="1"/>
          </p:cNvSpPr>
          <p:nvPr>
            <p:ph type="body" idx="1"/>
          </p:nvPr>
        </p:nvSpPr>
        <p:spPr/>
        <p:txBody>
          <a:bodyPr/>
          <a:lstStyle/>
          <a:p>
            <a:r>
              <a:rPr lang="en-US" dirty="0"/>
              <a:t>SmartConnect</a:t>
            </a:r>
          </a:p>
        </p:txBody>
      </p:sp>
      <p:sp>
        <p:nvSpPr>
          <p:cNvPr id="3" name="Footer Placeholder 2">
            <a:extLst>
              <a:ext uri="{FF2B5EF4-FFF2-40B4-BE49-F238E27FC236}">
                <a16:creationId xmlns:a16="http://schemas.microsoft.com/office/drawing/2014/main" id="{03BA0AFA-0AF0-4E6D-A00C-5711EDED6B9E}"/>
              </a:ext>
            </a:extLst>
          </p:cNvPr>
          <p:cNvSpPr>
            <a:spLocks noGrp="1"/>
          </p:cNvSpPr>
          <p:nvPr>
            <p:ph type="ftr" sz="quarter" idx="11"/>
          </p:nvPr>
        </p:nvSpPr>
        <p:spPr/>
        <p:txBody>
          <a:bodyPr/>
          <a:lstStyle/>
          <a:p>
            <a:r>
              <a:rPr lang="en-US" dirty="0"/>
              <a:t>All rights reserved.  Cannot distribute.  Confidential</a:t>
            </a:r>
          </a:p>
        </p:txBody>
      </p:sp>
      <p:sp>
        <p:nvSpPr>
          <p:cNvPr id="4" name="Slide Number Placeholder 3">
            <a:extLst>
              <a:ext uri="{FF2B5EF4-FFF2-40B4-BE49-F238E27FC236}">
                <a16:creationId xmlns:a16="http://schemas.microsoft.com/office/drawing/2014/main" id="{EDF754D5-567D-4214-9C8C-6E66CA7981F4}"/>
              </a:ext>
            </a:extLst>
          </p:cNvPr>
          <p:cNvSpPr>
            <a:spLocks noGrp="1"/>
          </p:cNvSpPr>
          <p:nvPr>
            <p:ph type="sldNum" sz="quarter" idx="12"/>
          </p:nvPr>
        </p:nvSpPr>
        <p:spPr/>
        <p:txBody>
          <a:bodyPr/>
          <a:lstStyle/>
          <a:p>
            <a:fld id="{17D3C0D7-CDC6-4E3D-ADED-72DD6C8BCDB7}" type="slidenum">
              <a:rPr lang="en-US" smtClean="0"/>
              <a:t>29</a:t>
            </a:fld>
            <a:endParaRPr lang="en-US" dirty="0"/>
          </a:p>
        </p:txBody>
      </p:sp>
    </p:spTree>
    <p:extLst>
      <p:ext uri="{BB962C8B-B14F-4D97-AF65-F5344CB8AC3E}">
        <p14:creationId xmlns:p14="http://schemas.microsoft.com/office/powerpoint/2010/main" val="1200723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2D718-B98E-46D0-B73B-A395D4E07B16}"/>
              </a:ext>
            </a:extLst>
          </p:cNvPr>
          <p:cNvSpPr>
            <a:spLocks noGrp="1"/>
          </p:cNvSpPr>
          <p:nvPr>
            <p:ph type="title"/>
          </p:nvPr>
        </p:nvSpPr>
        <p:spPr>
          <a:xfrm>
            <a:off x="0" y="0"/>
            <a:ext cx="12192000" cy="737811"/>
          </a:xfrm>
          <a:solidFill>
            <a:schemeClr val="accent1">
              <a:lumMod val="40000"/>
              <a:lumOff val="60000"/>
            </a:schemeClr>
          </a:solidFill>
        </p:spPr>
        <p:txBody>
          <a:bodyPr>
            <a:normAutofit/>
          </a:bodyPr>
          <a:lstStyle/>
          <a:p>
            <a:r>
              <a:rPr lang="en-US" sz="2800" dirty="0"/>
              <a:t>H2020 Call </a:t>
            </a:r>
            <a:r>
              <a:rPr lang="en-US" sz="2800" b="1" i="1" dirty="0"/>
              <a:t>SC1-DTH-11-2019 </a:t>
            </a:r>
            <a:r>
              <a:rPr lang="en-US" sz="2800" dirty="0"/>
              <a:t>: Large scale pilots of personalised &amp; integrated care</a:t>
            </a:r>
          </a:p>
        </p:txBody>
      </p:sp>
      <p:sp>
        <p:nvSpPr>
          <p:cNvPr id="3" name="Content Placeholder 2">
            <a:extLst>
              <a:ext uri="{FF2B5EF4-FFF2-40B4-BE49-F238E27FC236}">
                <a16:creationId xmlns:a16="http://schemas.microsoft.com/office/drawing/2014/main" id="{4F2AB8D8-166A-4B67-8C92-467B885CF6CE}"/>
              </a:ext>
            </a:extLst>
          </p:cNvPr>
          <p:cNvSpPr>
            <a:spLocks noGrp="1"/>
          </p:cNvSpPr>
          <p:nvPr>
            <p:ph idx="1"/>
          </p:nvPr>
        </p:nvSpPr>
        <p:spPr>
          <a:xfrm>
            <a:off x="226243" y="574157"/>
            <a:ext cx="11480204" cy="5782193"/>
          </a:xfrm>
        </p:spPr>
        <p:txBody>
          <a:bodyPr>
            <a:noAutofit/>
          </a:bodyPr>
          <a:lstStyle/>
          <a:p>
            <a:pPr marL="0" indent="0">
              <a:buNone/>
            </a:pPr>
            <a:endParaRPr lang="en-US" sz="1400" dirty="0"/>
          </a:p>
          <a:p>
            <a:pPr marL="0" indent="0">
              <a:buNone/>
            </a:pPr>
            <a:r>
              <a:rPr lang="en-US" sz="1800" b="1" dirty="0"/>
              <a:t>Deadline: April 24</a:t>
            </a:r>
            <a:r>
              <a:rPr lang="en-US" sz="1800" b="1" baseline="30000" dirty="0"/>
              <a:t>th</a:t>
            </a:r>
            <a:r>
              <a:rPr lang="en-US" sz="1800" b="1" dirty="0"/>
              <a:t> 2019.   Innovation Action:   EU contribution: 5-6 Million EUR – Expected Budget closer to 6 Million</a:t>
            </a:r>
          </a:p>
          <a:p>
            <a:pPr marL="0" indent="0">
              <a:buNone/>
            </a:pPr>
            <a:r>
              <a:rPr lang="en-US" sz="1400" dirty="0"/>
              <a:t>Summary:  Senior people are statistically at greater risk of cognitive impairment, frailty and multiple chronic health conditions with consequences for their independence, their quality of life (and the one of their families) but also for the sustainability of health and social care systems. There is also increasing evidence that interactions with the environment play an important role in the evolution of the patient's health status and condition. The challenge is now to foster secure, scalable and robust digital solutions for integrated care which will:  </a:t>
            </a:r>
            <a:r>
              <a:rPr lang="en-US" sz="1400" b="1" dirty="0"/>
              <a:t>Ensure a truly personalized delivery of health and social care, whilst supporting outcomes-based significant efficiency gains in health and care delivery.</a:t>
            </a:r>
            <a:r>
              <a:rPr lang="en-US" sz="1400" dirty="0"/>
              <a:t> </a:t>
            </a:r>
          </a:p>
          <a:p>
            <a:pPr marL="0" indent="0">
              <a:buNone/>
            </a:pPr>
            <a:endParaRPr lang="en-US" sz="1400" dirty="0"/>
          </a:p>
          <a:p>
            <a:pPr marL="0" indent="0">
              <a:buNone/>
            </a:pPr>
            <a:r>
              <a:rPr lang="en-US" sz="2000" b="1" i="1" dirty="0"/>
              <a:t>H2020 Call Objectives: </a:t>
            </a:r>
          </a:p>
          <a:p>
            <a:r>
              <a:rPr lang="en-US" sz="1600" b="1" dirty="0">
                <a:solidFill>
                  <a:srgbClr val="FF0000"/>
                </a:solidFill>
              </a:rPr>
              <a:t>To foster large-scale pilots for deployment of personalised and replicable digital solutions dealing with Integrated Care in multidisciplinary environment</a:t>
            </a:r>
          </a:p>
          <a:p>
            <a:r>
              <a:rPr lang="en-US" sz="1600" b="1" dirty="0">
                <a:solidFill>
                  <a:srgbClr val="FF0000"/>
                </a:solidFill>
              </a:rPr>
              <a:t>Ensuring accuracy, reliability and security of data sharing at each step of data stream to increase recruitment of professionals and patients, whilst improving professionals' working conditions</a:t>
            </a:r>
          </a:p>
          <a:p>
            <a:r>
              <a:rPr lang="en-US" sz="1600" b="1" dirty="0">
                <a:solidFill>
                  <a:srgbClr val="FF0000"/>
                </a:solidFill>
              </a:rPr>
              <a:t>Designing outcome-based reliable and sustainable business models</a:t>
            </a:r>
          </a:p>
          <a:p>
            <a:r>
              <a:rPr lang="en-US" sz="1600" b="1" dirty="0">
                <a:solidFill>
                  <a:srgbClr val="0070C0"/>
                </a:solidFill>
              </a:rPr>
              <a:t>Quality of life should be measured on the basis of commonly used questionnaires (like SF36) but also if required on the basis of specific disease-oriented measurement tools.</a:t>
            </a:r>
          </a:p>
          <a:p>
            <a:r>
              <a:rPr lang="en-US" sz="1600" b="1" dirty="0">
                <a:solidFill>
                  <a:srgbClr val="0070C0"/>
                </a:solidFill>
              </a:rPr>
              <a:t>Measurement of cost-efficiency should be measured on the basis of work time information dedicated to each patient. users trust with regard to health and social data and information in IT supported environment, in line with existing EU data protection regulation (and if required with EU reflection on platforms).</a:t>
            </a:r>
          </a:p>
          <a:p>
            <a:r>
              <a:rPr lang="en-US" sz="1600" b="1" dirty="0">
                <a:solidFill>
                  <a:srgbClr val="0070C0"/>
                </a:solidFill>
              </a:rPr>
              <a:t>Harmonisation, certification, approval labelling or reliable identification of adequate solutions for integrated care. Robust and reliable and replicable business models for IT supported solutions in a truly personalized and multi-disciplinary environment.  </a:t>
            </a:r>
          </a:p>
          <a:p>
            <a:endParaRPr lang="en-US" sz="1400" dirty="0"/>
          </a:p>
        </p:txBody>
      </p:sp>
      <p:sp>
        <p:nvSpPr>
          <p:cNvPr id="4" name="Footer Placeholder 3">
            <a:extLst>
              <a:ext uri="{FF2B5EF4-FFF2-40B4-BE49-F238E27FC236}">
                <a16:creationId xmlns:a16="http://schemas.microsoft.com/office/drawing/2014/main" id="{2A6D76F9-305F-4258-9436-58C6FEBE8806}"/>
              </a:ext>
            </a:extLst>
          </p:cNvPr>
          <p:cNvSpPr>
            <a:spLocks noGrp="1"/>
          </p:cNvSpPr>
          <p:nvPr>
            <p:ph type="ftr" sz="quarter" idx="11"/>
          </p:nvPr>
        </p:nvSpPr>
        <p:spPr/>
        <p:txBody>
          <a:bodyPr/>
          <a:lstStyle/>
          <a:p>
            <a:r>
              <a:rPr lang="en-US" dirty="0"/>
              <a:t>All rights reserved.  Cannot distribute.  Confidential</a:t>
            </a:r>
          </a:p>
        </p:txBody>
      </p:sp>
      <p:sp>
        <p:nvSpPr>
          <p:cNvPr id="5" name="Slide Number Placeholder 4">
            <a:extLst>
              <a:ext uri="{FF2B5EF4-FFF2-40B4-BE49-F238E27FC236}">
                <a16:creationId xmlns:a16="http://schemas.microsoft.com/office/drawing/2014/main" id="{3F3C9B4D-A620-4C0D-BD3F-45EEB5B15036}"/>
              </a:ext>
            </a:extLst>
          </p:cNvPr>
          <p:cNvSpPr>
            <a:spLocks noGrp="1"/>
          </p:cNvSpPr>
          <p:nvPr>
            <p:ph type="sldNum" sz="quarter" idx="12"/>
          </p:nvPr>
        </p:nvSpPr>
        <p:spPr/>
        <p:txBody>
          <a:bodyPr/>
          <a:lstStyle/>
          <a:p>
            <a:fld id="{17D3C0D7-CDC6-4E3D-ADED-72DD6C8BCDB7}" type="slidenum">
              <a:rPr lang="en-US" smtClean="0"/>
              <a:t>3</a:t>
            </a:fld>
            <a:endParaRPr lang="en-US" dirty="0"/>
          </a:p>
        </p:txBody>
      </p:sp>
      <p:sp>
        <p:nvSpPr>
          <p:cNvPr id="6" name="Rectangle 5">
            <a:extLst>
              <a:ext uri="{FF2B5EF4-FFF2-40B4-BE49-F238E27FC236}">
                <a16:creationId xmlns:a16="http://schemas.microsoft.com/office/drawing/2014/main" id="{B2475F2A-5468-4414-9DFC-CBF6106A81E0}"/>
              </a:ext>
            </a:extLst>
          </p:cNvPr>
          <p:cNvSpPr/>
          <p:nvPr/>
        </p:nvSpPr>
        <p:spPr>
          <a:xfrm>
            <a:off x="106326" y="1311968"/>
            <a:ext cx="11789132" cy="1059092"/>
          </a:xfrm>
          <a:prstGeom prst="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FA1E7EDA-EC53-4DE5-B1F7-3738C05D1497}"/>
              </a:ext>
            </a:extLst>
          </p:cNvPr>
          <p:cNvSpPr/>
          <p:nvPr/>
        </p:nvSpPr>
        <p:spPr>
          <a:xfrm>
            <a:off x="176625" y="3000375"/>
            <a:ext cx="11789132" cy="148656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045680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095B5-8E36-423E-B3FE-C1BD49618C86}"/>
              </a:ext>
            </a:extLst>
          </p:cNvPr>
          <p:cNvSpPr>
            <a:spLocks noGrp="1"/>
          </p:cNvSpPr>
          <p:nvPr>
            <p:ph type="title"/>
          </p:nvPr>
        </p:nvSpPr>
        <p:spPr>
          <a:xfrm>
            <a:off x="0" y="1"/>
            <a:ext cx="12192000" cy="691116"/>
          </a:xfrm>
          <a:solidFill>
            <a:schemeClr val="accent1">
              <a:lumMod val="40000"/>
              <a:lumOff val="60000"/>
            </a:schemeClr>
          </a:solidFill>
        </p:spPr>
        <p:txBody>
          <a:bodyPr>
            <a:normAutofit fontScale="90000"/>
          </a:bodyPr>
          <a:lstStyle/>
          <a:p>
            <a:r>
              <a:rPr lang="en-US" dirty="0"/>
              <a:t>Workpackage Summary</a:t>
            </a:r>
          </a:p>
        </p:txBody>
      </p:sp>
      <p:sp>
        <p:nvSpPr>
          <p:cNvPr id="3" name="Footer Placeholder 2">
            <a:extLst>
              <a:ext uri="{FF2B5EF4-FFF2-40B4-BE49-F238E27FC236}">
                <a16:creationId xmlns:a16="http://schemas.microsoft.com/office/drawing/2014/main" id="{DE00951D-2858-42B2-B802-E80BC58045F0}"/>
              </a:ext>
            </a:extLst>
          </p:cNvPr>
          <p:cNvSpPr>
            <a:spLocks noGrp="1"/>
          </p:cNvSpPr>
          <p:nvPr>
            <p:ph type="ftr" sz="quarter" idx="11"/>
          </p:nvPr>
        </p:nvSpPr>
        <p:spPr/>
        <p:txBody>
          <a:bodyPr/>
          <a:lstStyle/>
          <a:p>
            <a:r>
              <a:rPr lang="en-US" dirty="0"/>
              <a:t>All rights reserved.  Cannot distribute.  Confidential</a:t>
            </a:r>
          </a:p>
        </p:txBody>
      </p:sp>
      <p:sp>
        <p:nvSpPr>
          <p:cNvPr id="4" name="Slide Number Placeholder 3">
            <a:extLst>
              <a:ext uri="{FF2B5EF4-FFF2-40B4-BE49-F238E27FC236}">
                <a16:creationId xmlns:a16="http://schemas.microsoft.com/office/drawing/2014/main" id="{E89C5E4B-1A0B-4D29-840B-7E684A4F907B}"/>
              </a:ext>
            </a:extLst>
          </p:cNvPr>
          <p:cNvSpPr>
            <a:spLocks noGrp="1"/>
          </p:cNvSpPr>
          <p:nvPr>
            <p:ph type="sldNum" sz="quarter" idx="12"/>
          </p:nvPr>
        </p:nvSpPr>
        <p:spPr/>
        <p:txBody>
          <a:bodyPr/>
          <a:lstStyle/>
          <a:p>
            <a:fld id="{17D3C0D7-CDC6-4E3D-ADED-72DD6C8BCDB7}" type="slidenum">
              <a:rPr lang="en-US" smtClean="0"/>
              <a:t>30</a:t>
            </a:fld>
            <a:endParaRPr lang="en-US" dirty="0"/>
          </a:p>
        </p:txBody>
      </p:sp>
      <p:graphicFrame>
        <p:nvGraphicFramePr>
          <p:cNvPr id="6" name="Table 5">
            <a:extLst>
              <a:ext uri="{FF2B5EF4-FFF2-40B4-BE49-F238E27FC236}">
                <a16:creationId xmlns:a16="http://schemas.microsoft.com/office/drawing/2014/main" id="{EBE3D5C6-EF51-4579-82FF-06DAFF6BBC3D}"/>
              </a:ext>
            </a:extLst>
          </p:cNvPr>
          <p:cNvGraphicFramePr>
            <a:graphicFrameLocks noGrp="1"/>
          </p:cNvGraphicFramePr>
          <p:nvPr>
            <p:extLst>
              <p:ext uri="{D42A27DB-BD31-4B8C-83A1-F6EECF244321}">
                <p14:modId xmlns:p14="http://schemas.microsoft.com/office/powerpoint/2010/main" val="573638895"/>
              </p:ext>
            </p:extLst>
          </p:nvPr>
        </p:nvGraphicFramePr>
        <p:xfrm>
          <a:off x="183761" y="1064921"/>
          <a:ext cx="11799131" cy="5192918"/>
        </p:xfrm>
        <a:graphic>
          <a:graphicData uri="http://schemas.openxmlformats.org/drawingml/2006/table">
            <a:tbl>
              <a:tblPr firstRow="1" firstCol="1" bandRow="1"/>
              <a:tblGrid>
                <a:gridCol w="1443020">
                  <a:extLst>
                    <a:ext uri="{9D8B030D-6E8A-4147-A177-3AD203B41FA5}">
                      <a16:colId xmlns:a16="http://schemas.microsoft.com/office/drawing/2014/main" val="2807342438"/>
                    </a:ext>
                  </a:extLst>
                </a:gridCol>
                <a:gridCol w="6145899">
                  <a:extLst>
                    <a:ext uri="{9D8B030D-6E8A-4147-A177-3AD203B41FA5}">
                      <a16:colId xmlns:a16="http://schemas.microsoft.com/office/drawing/2014/main" val="3511648915"/>
                    </a:ext>
                  </a:extLst>
                </a:gridCol>
                <a:gridCol w="1264821">
                  <a:extLst>
                    <a:ext uri="{9D8B030D-6E8A-4147-A177-3AD203B41FA5}">
                      <a16:colId xmlns:a16="http://schemas.microsoft.com/office/drawing/2014/main" val="2731223787"/>
                    </a:ext>
                  </a:extLst>
                </a:gridCol>
                <a:gridCol w="2945391">
                  <a:extLst>
                    <a:ext uri="{9D8B030D-6E8A-4147-A177-3AD203B41FA5}">
                      <a16:colId xmlns:a16="http://schemas.microsoft.com/office/drawing/2014/main" val="2393315952"/>
                    </a:ext>
                  </a:extLst>
                </a:gridCol>
              </a:tblGrid>
              <a:tr h="350874">
                <a:tc>
                  <a:txBody>
                    <a:bodyPr/>
                    <a:lstStyle/>
                    <a:p>
                      <a:pPr marL="0" marR="0" algn="just">
                        <a:spcBef>
                          <a:spcPts val="0"/>
                        </a:spcBef>
                        <a:spcAft>
                          <a:spcPts val="0"/>
                        </a:spcAft>
                      </a:pPr>
                      <a:r>
                        <a:rPr lang="en-US" sz="1200" b="1" dirty="0">
                          <a:effectLst/>
                          <a:latin typeface="Arial" panose="020B0604020202020204" pitchFamily="34" charset="0"/>
                          <a:ea typeface="Times New Roman" panose="02020603050405020304" pitchFamily="18" charset="0"/>
                          <a:cs typeface="Times New Roman" panose="02020603050405020304" pitchFamily="18" charset="0"/>
                        </a:rPr>
                        <a:t>Workpackages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529" marR="51529"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solidFill>
                      <a:schemeClr val="accent6">
                        <a:lumMod val="40000"/>
                        <a:lumOff val="60000"/>
                      </a:schemeClr>
                    </a:solidFill>
                  </a:tcPr>
                </a:tc>
                <a:tc>
                  <a:txBody>
                    <a:bodyPr/>
                    <a:lstStyle/>
                    <a:p>
                      <a:pPr marL="0" marR="0" algn="just">
                        <a:spcBef>
                          <a:spcPts val="0"/>
                        </a:spcBef>
                        <a:spcAft>
                          <a:spcPts val="0"/>
                        </a:spcAft>
                      </a:pPr>
                      <a:r>
                        <a:rPr lang="en-US" sz="1200" b="1" dirty="0">
                          <a:effectLst/>
                          <a:latin typeface="Arial" panose="020B0604020202020204" pitchFamily="34" charset="0"/>
                          <a:ea typeface="Times New Roman" panose="02020603050405020304" pitchFamily="18" charset="0"/>
                          <a:cs typeface="Times New Roman" panose="02020603050405020304" pitchFamily="18" charset="0"/>
                        </a:rPr>
                        <a:t>Description</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529" marR="51529"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solidFill>
                      <a:schemeClr val="accent6">
                        <a:lumMod val="40000"/>
                        <a:lumOff val="60000"/>
                      </a:schemeClr>
                    </a:solidFill>
                  </a:tcPr>
                </a:tc>
                <a:tc>
                  <a:txBody>
                    <a:bodyPr/>
                    <a:lstStyle/>
                    <a:p>
                      <a:pPr marL="0" marR="0" algn="just">
                        <a:spcBef>
                          <a:spcPts val="0"/>
                        </a:spcBef>
                        <a:spcAft>
                          <a:spcPts val="0"/>
                        </a:spcAft>
                      </a:pPr>
                      <a:r>
                        <a:rPr lang="en-US" sz="1200" b="1" dirty="0">
                          <a:effectLst/>
                          <a:latin typeface="Arial" panose="020B0604020202020204" pitchFamily="34" charset="0"/>
                          <a:ea typeface="Times New Roman" panose="02020603050405020304" pitchFamily="18" charset="0"/>
                          <a:cs typeface="Times New Roman" panose="02020603050405020304" pitchFamily="18" charset="0"/>
                        </a:rPr>
                        <a:t>Months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529" marR="51529"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solidFill>
                      <a:schemeClr val="accent6">
                        <a:lumMod val="40000"/>
                        <a:lumOff val="60000"/>
                      </a:schemeClr>
                    </a:solidFill>
                  </a:tcPr>
                </a:tc>
                <a:tc>
                  <a:txBody>
                    <a:bodyPr/>
                    <a:lstStyle/>
                    <a:p>
                      <a:pPr marL="0" marR="0" algn="just">
                        <a:spcBef>
                          <a:spcPts val="0"/>
                        </a:spcBef>
                        <a:spcAft>
                          <a:spcPts val="0"/>
                        </a:spcAft>
                      </a:pPr>
                      <a:r>
                        <a:rPr lang="en-US" sz="1200" b="1" dirty="0">
                          <a:effectLst/>
                          <a:latin typeface="Arial" panose="020B0604020202020204" pitchFamily="34" charset="0"/>
                          <a:ea typeface="Times New Roman" panose="02020603050405020304" pitchFamily="18" charset="0"/>
                          <a:cs typeface="Times New Roman" panose="02020603050405020304" pitchFamily="18" charset="0"/>
                        </a:rPr>
                        <a:t>Who is involved?</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529" marR="51529"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637969225"/>
                  </a:ext>
                </a:extLst>
              </a:tr>
              <a:tr h="415118">
                <a:tc>
                  <a:txBody>
                    <a:bodyPr/>
                    <a:lstStyle/>
                    <a:p>
                      <a:pPr marL="0" marR="0" algn="just">
                        <a:spcBef>
                          <a:spcPts val="0"/>
                        </a:spcBef>
                        <a:spcAft>
                          <a:spcPts val="0"/>
                        </a:spcAft>
                      </a:pPr>
                      <a:r>
                        <a:rPr lang="en-US" sz="1200" b="1" dirty="0">
                          <a:effectLst/>
                          <a:latin typeface="Arial" panose="020B0604020202020204" pitchFamily="34" charset="0"/>
                          <a:ea typeface="Times New Roman" panose="02020603050405020304" pitchFamily="18" charset="0"/>
                          <a:cs typeface="Times New Roman" panose="02020603050405020304" pitchFamily="18" charset="0"/>
                        </a:rPr>
                        <a:t>WP1</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529" marR="51529"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marL="0" marR="0" algn="just">
                        <a:spcBef>
                          <a:spcPts val="0"/>
                        </a:spcBef>
                        <a:spcAft>
                          <a:spcPts val="0"/>
                        </a:spcAft>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Patient care criteria (EU specific guidelines) and clinical processes for care management for Cancer patients – palliative care</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529" marR="51529"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marL="0" marR="0" algn="just">
                        <a:spcBef>
                          <a:spcPts val="0"/>
                        </a:spcBef>
                        <a:spcAft>
                          <a:spcPts val="0"/>
                        </a:spcAft>
                      </a:pP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529" marR="51529"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marL="0" marR="0" algn="just">
                        <a:spcBef>
                          <a:spcPts val="0"/>
                        </a:spcBef>
                        <a:spcAft>
                          <a:spcPts val="0"/>
                        </a:spcAft>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Healthcare providers (e.g. hospitals and cancer centers)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529" marR="51529"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3578333295"/>
                  </a:ext>
                </a:extLst>
              </a:tr>
              <a:tr h="381949">
                <a:tc>
                  <a:txBody>
                    <a:bodyPr/>
                    <a:lstStyle/>
                    <a:p>
                      <a:pPr marL="0" marR="0" algn="just">
                        <a:spcBef>
                          <a:spcPts val="0"/>
                        </a:spcBef>
                        <a:spcAft>
                          <a:spcPts val="0"/>
                        </a:spcAft>
                      </a:pPr>
                      <a:r>
                        <a:rPr lang="en-US" sz="1200" b="1" dirty="0">
                          <a:effectLst/>
                          <a:latin typeface="Arial" panose="020B0604020202020204" pitchFamily="34" charset="0"/>
                          <a:ea typeface="Times New Roman" panose="02020603050405020304" pitchFamily="18" charset="0"/>
                          <a:cs typeface="Times New Roman" panose="02020603050405020304" pitchFamily="18" charset="0"/>
                        </a:rPr>
                        <a:t>WP2</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529" marR="51529"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marL="0" marR="0" algn="just">
                        <a:spcBef>
                          <a:spcPts val="0"/>
                        </a:spcBef>
                        <a:spcAft>
                          <a:spcPts val="0"/>
                        </a:spcAft>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Digital platform to help clinicians to identify and enroll, and patients to report on symptoms and need – Data system, enrollment processes, tracking, and outcomes.  Cloud enabled</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529" marR="51529"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marL="0" marR="0" algn="just">
                        <a:spcBef>
                          <a:spcPts val="0"/>
                        </a:spcBef>
                        <a:spcAft>
                          <a:spcPts val="0"/>
                        </a:spcAft>
                      </a:pP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529" marR="51529"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marL="0" marR="0" algn="just">
                        <a:spcBef>
                          <a:spcPts val="0"/>
                        </a:spcBef>
                        <a:spcAft>
                          <a:spcPts val="0"/>
                        </a:spcAft>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Healthcare providers and IT system companies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529" marR="51529"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931758184"/>
                  </a:ext>
                </a:extLst>
              </a:tr>
              <a:tr h="415118">
                <a:tc>
                  <a:txBody>
                    <a:bodyPr/>
                    <a:lstStyle/>
                    <a:p>
                      <a:pPr marL="0" marR="0" algn="just">
                        <a:spcBef>
                          <a:spcPts val="0"/>
                        </a:spcBef>
                        <a:spcAft>
                          <a:spcPts val="0"/>
                        </a:spcAft>
                      </a:pPr>
                      <a:r>
                        <a:rPr lang="en-US" sz="1200" b="1" dirty="0">
                          <a:effectLst/>
                          <a:latin typeface="Arial" panose="020B0604020202020204" pitchFamily="34" charset="0"/>
                          <a:ea typeface="Times New Roman" panose="02020603050405020304" pitchFamily="18" charset="0"/>
                          <a:cs typeface="Times New Roman" panose="02020603050405020304" pitchFamily="18" charset="0"/>
                        </a:rPr>
                        <a:t>WP3</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529" marR="51529"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marL="0" marR="0" algn="just">
                        <a:spcBef>
                          <a:spcPts val="0"/>
                        </a:spcBef>
                        <a:spcAft>
                          <a:spcPts val="0"/>
                        </a:spcAft>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Identification and decision-making for patients for Palliative or psychosocial support (and care).  Risk analyses methods to rank the patients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529" marR="51529"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marL="0" marR="0" algn="just">
                        <a:spcBef>
                          <a:spcPts val="0"/>
                        </a:spcBef>
                        <a:spcAft>
                          <a:spcPts val="0"/>
                        </a:spcAft>
                      </a:pP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529" marR="51529"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marL="0" marR="0" algn="just">
                        <a:spcBef>
                          <a:spcPts val="0"/>
                        </a:spcBef>
                        <a:spcAft>
                          <a:spcPts val="0"/>
                        </a:spcAft>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Hospital and Cancer Centers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529" marR="51529"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305269326"/>
                  </a:ext>
                </a:extLst>
              </a:tr>
              <a:tr h="589312">
                <a:tc>
                  <a:txBody>
                    <a:bodyPr/>
                    <a:lstStyle/>
                    <a:p>
                      <a:pPr marL="0" marR="0" algn="just">
                        <a:spcBef>
                          <a:spcPts val="0"/>
                        </a:spcBef>
                        <a:spcAft>
                          <a:spcPts val="0"/>
                        </a:spcAft>
                      </a:pPr>
                      <a:r>
                        <a:rPr lang="en-US" sz="1200" b="1" dirty="0">
                          <a:effectLst/>
                          <a:latin typeface="Arial" panose="020B0604020202020204" pitchFamily="34" charset="0"/>
                          <a:ea typeface="Times New Roman" panose="02020603050405020304" pitchFamily="18" charset="0"/>
                          <a:cs typeface="Times New Roman" panose="02020603050405020304" pitchFamily="18" charset="0"/>
                        </a:rPr>
                        <a:t>WP4</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529" marR="51529"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marL="0" marR="0" algn="just">
                        <a:spcBef>
                          <a:spcPts val="0"/>
                        </a:spcBef>
                        <a:spcAft>
                          <a:spcPts val="0"/>
                        </a:spcAft>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IT system trust and security protocols to ensure patient privacy when using the mobile application (GDPR).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529" marR="51529"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marL="0" marR="0" algn="just">
                        <a:spcBef>
                          <a:spcPts val="0"/>
                        </a:spcBef>
                        <a:spcAft>
                          <a:spcPts val="0"/>
                        </a:spcAft>
                      </a:pP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529" marR="51529"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marL="0" marR="0" algn="just">
                        <a:spcBef>
                          <a:spcPts val="0"/>
                        </a:spcBef>
                        <a:spcAft>
                          <a:spcPts val="0"/>
                        </a:spcAft>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Healthcare companies providing technology to the project using open GDPR technologies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529" marR="51529"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028913893"/>
                  </a:ext>
                </a:extLst>
              </a:tr>
              <a:tr h="589312">
                <a:tc>
                  <a:txBody>
                    <a:bodyPr/>
                    <a:lstStyle/>
                    <a:p>
                      <a:pPr marL="0" marR="0" algn="just">
                        <a:spcBef>
                          <a:spcPts val="0"/>
                        </a:spcBef>
                        <a:spcAft>
                          <a:spcPts val="0"/>
                        </a:spcAft>
                      </a:pPr>
                      <a:r>
                        <a:rPr lang="en-US" sz="1200" b="1" dirty="0">
                          <a:effectLst/>
                          <a:latin typeface="Arial" panose="020B0604020202020204" pitchFamily="34" charset="0"/>
                          <a:ea typeface="Times New Roman" panose="02020603050405020304" pitchFamily="18" charset="0"/>
                          <a:cs typeface="Times New Roman" panose="02020603050405020304" pitchFamily="18" charset="0"/>
                        </a:rPr>
                        <a:t>WP5</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529" marR="51529"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marL="0" marR="0" algn="just">
                        <a:spcBef>
                          <a:spcPts val="0"/>
                        </a:spcBef>
                        <a:spcAft>
                          <a:spcPts val="0"/>
                        </a:spcAft>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Patient reported data and feedback using a smart phone application.  The app alos enables simple surveys (e.g. SF36, pain assessment, psychosocial assessment)</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529" marR="51529"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marL="0" marR="0" algn="just">
                        <a:spcBef>
                          <a:spcPts val="0"/>
                        </a:spcBef>
                        <a:spcAft>
                          <a:spcPts val="0"/>
                        </a:spcAft>
                      </a:pP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529" marR="51529"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marL="0" marR="0" algn="just">
                        <a:spcBef>
                          <a:spcPts val="0"/>
                        </a:spcBef>
                        <a:spcAft>
                          <a:spcPts val="0"/>
                        </a:spcAft>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Healthcare companies providing technology for patients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529" marR="51529"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082538931"/>
                  </a:ext>
                </a:extLst>
              </a:tr>
              <a:tr h="441984">
                <a:tc>
                  <a:txBody>
                    <a:bodyPr/>
                    <a:lstStyle/>
                    <a:p>
                      <a:pPr marL="0" marR="0" algn="just">
                        <a:spcBef>
                          <a:spcPts val="0"/>
                        </a:spcBef>
                        <a:spcAft>
                          <a:spcPts val="0"/>
                        </a:spcAft>
                      </a:pPr>
                      <a:r>
                        <a:rPr lang="en-US" sz="1200" b="1" dirty="0">
                          <a:effectLst/>
                          <a:latin typeface="Arial" panose="020B0604020202020204" pitchFamily="34" charset="0"/>
                          <a:ea typeface="Times New Roman" panose="02020603050405020304" pitchFamily="18" charset="0"/>
                          <a:cs typeface="Times New Roman" panose="02020603050405020304" pitchFamily="18" charset="0"/>
                        </a:rPr>
                        <a:t>WP6</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529" marR="51529"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marL="0" marR="0" algn="just">
                        <a:spcBef>
                          <a:spcPts val="0"/>
                        </a:spcBef>
                        <a:spcAft>
                          <a:spcPts val="0"/>
                        </a:spcAft>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Clinical processes and criteria for patient identification, enrollment and care during and after treatment (e.g. palliative care) – Hospital specific guidelines and governance</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529" marR="51529"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marL="0" marR="0" algn="just">
                        <a:spcBef>
                          <a:spcPts val="0"/>
                        </a:spcBef>
                        <a:spcAft>
                          <a:spcPts val="0"/>
                        </a:spcAft>
                      </a:pP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529" marR="51529"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marL="0" marR="0" algn="just">
                        <a:spcBef>
                          <a:spcPts val="0"/>
                        </a:spcBef>
                        <a:spcAft>
                          <a:spcPts val="0"/>
                        </a:spcAft>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Hospital and Cancer Centers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529" marR="51529"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428704715"/>
                  </a:ext>
                </a:extLst>
              </a:tr>
              <a:tr h="415118">
                <a:tc>
                  <a:txBody>
                    <a:bodyPr/>
                    <a:lstStyle/>
                    <a:p>
                      <a:pPr marL="0" marR="0" algn="just">
                        <a:spcBef>
                          <a:spcPts val="0"/>
                        </a:spcBef>
                        <a:spcAft>
                          <a:spcPts val="0"/>
                        </a:spcAft>
                      </a:pPr>
                      <a:r>
                        <a:rPr lang="en-US" sz="1200" b="1" dirty="0">
                          <a:effectLst/>
                          <a:latin typeface="Arial" panose="020B0604020202020204" pitchFamily="34" charset="0"/>
                          <a:ea typeface="Times New Roman" panose="02020603050405020304" pitchFamily="18" charset="0"/>
                          <a:cs typeface="Times New Roman" panose="02020603050405020304" pitchFamily="18" charset="0"/>
                        </a:rPr>
                        <a:t>WP7</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529" marR="51529"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marL="0" marR="0" algn="just">
                        <a:spcBef>
                          <a:spcPts val="0"/>
                        </a:spcBef>
                        <a:spcAft>
                          <a:spcPts val="0"/>
                        </a:spcAft>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Dissemination of the clinical processes, measures, technology driven application and outcomes monitoring</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529" marR="51529"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marL="0" marR="0" algn="just">
                        <a:spcBef>
                          <a:spcPts val="0"/>
                        </a:spcBef>
                        <a:spcAft>
                          <a:spcPts val="0"/>
                        </a:spcAft>
                      </a:pP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529" marR="51529"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marL="0" marR="0" algn="just">
                        <a:spcBef>
                          <a:spcPts val="0"/>
                        </a:spcBef>
                        <a:spcAft>
                          <a:spcPts val="0"/>
                        </a:spcAft>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Hospital and Cancer Centers, and Healthcare companies </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529" marR="51529"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889574019"/>
                  </a:ext>
                </a:extLst>
              </a:tr>
              <a:tr h="830235">
                <a:tc>
                  <a:txBody>
                    <a:bodyPr/>
                    <a:lstStyle/>
                    <a:p>
                      <a:pPr marL="0" marR="0" algn="just">
                        <a:spcBef>
                          <a:spcPts val="0"/>
                        </a:spcBef>
                        <a:spcAft>
                          <a:spcPts val="0"/>
                        </a:spcAft>
                      </a:pPr>
                      <a:r>
                        <a:rPr lang="en-US" sz="1200" b="1" dirty="0">
                          <a:effectLst/>
                          <a:latin typeface="Arial" panose="020B0604020202020204" pitchFamily="34" charset="0"/>
                          <a:ea typeface="Times New Roman" panose="02020603050405020304" pitchFamily="18" charset="0"/>
                          <a:cs typeface="Times New Roman" panose="02020603050405020304" pitchFamily="18" charset="0"/>
                        </a:rPr>
                        <a:t>WP8</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529" marR="51529"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marL="0" marR="0" algn="just">
                        <a:spcBef>
                          <a:spcPts val="0"/>
                        </a:spcBef>
                        <a:spcAft>
                          <a:spcPts val="0"/>
                        </a:spcAft>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Reporting and dashboards for outcomes and patient care performance.  Reporting to include key measures such as pain medications, therapy outcomes, sideeffects of therapy, infections due to surgery and chemotherapy during the few weeks of end-of-life care</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529" marR="51529"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marL="0" marR="0" algn="just">
                        <a:spcBef>
                          <a:spcPts val="0"/>
                        </a:spcBef>
                        <a:spcAft>
                          <a:spcPts val="0"/>
                        </a:spcAft>
                      </a:pP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529" marR="51529"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marL="0" marR="0" algn="just">
                        <a:spcBef>
                          <a:spcPts val="0"/>
                        </a:spcBef>
                        <a:spcAft>
                          <a:spcPts val="0"/>
                        </a:spcAft>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Hospital and Cancer Centers, Healthcare IT companies</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529" marR="51529"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22673755"/>
                  </a:ext>
                </a:extLst>
              </a:tr>
              <a:tr h="381949">
                <a:tc>
                  <a:txBody>
                    <a:bodyPr/>
                    <a:lstStyle/>
                    <a:p>
                      <a:pPr marL="0" marR="0" algn="just">
                        <a:spcBef>
                          <a:spcPts val="0"/>
                        </a:spcBef>
                        <a:spcAft>
                          <a:spcPts val="0"/>
                        </a:spcAft>
                      </a:pPr>
                      <a:r>
                        <a:rPr lang="en-US" sz="1200" b="1" dirty="0">
                          <a:effectLst/>
                          <a:latin typeface="Arial" panose="020B0604020202020204" pitchFamily="34" charset="0"/>
                          <a:ea typeface="Times New Roman" panose="02020603050405020304" pitchFamily="18" charset="0"/>
                          <a:cs typeface="Times New Roman" panose="02020603050405020304" pitchFamily="18" charset="0"/>
                        </a:rPr>
                        <a:t>WP9</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529" marR="51529"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marL="0" marR="0" algn="just">
                        <a:spcBef>
                          <a:spcPts val="0"/>
                        </a:spcBef>
                        <a:spcAft>
                          <a:spcPts val="0"/>
                        </a:spcAft>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Project management across the project and across all Pilots.  Individual Pilots managed by local hospital centers with coordination from the project coordinator</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529" marR="51529"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marL="0" marR="0" algn="just">
                        <a:spcBef>
                          <a:spcPts val="0"/>
                        </a:spcBef>
                        <a:spcAft>
                          <a:spcPts val="0"/>
                        </a:spcAft>
                      </a:pP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529" marR="51529"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marL="0" marR="0" algn="just">
                        <a:spcBef>
                          <a:spcPts val="0"/>
                        </a:spcBef>
                        <a:spcAft>
                          <a:spcPts val="0"/>
                        </a:spcAft>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Overall project coordinator</a:t>
                      </a:r>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529" marR="51529"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3395130375"/>
                  </a:ext>
                </a:extLst>
              </a:tr>
              <a:tr h="381949">
                <a:tc>
                  <a:txBody>
                    <a:bodyPr/>
                    <a:lstStyle/>
                    <a:p>
                      <a:pPr marL="0" marR="0" algn="just">
                        <a:spcBef>
                          <a:spcPts val="0"/>
                        </a:spcBef>
                        <a:spcAft>
                          <a:spcPts val="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WP10</a:t>
                      </a:r>
                    </a:p>
                  </a:txBody>
                  <a:tcPr marL="51529" marR="51529"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marL="0" marR="0" algn="just">
                        <a:spcBef>
                          <a:spcPts val="0"/>
                        </a:spcBef>
                        <a:spcAft>
                          <a:spcPts val="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Steering Committee -  to impact  policy and sustainability, and integration best practices to service providers, community and policy makers</a:t>
                      </a:r>
                    </a:p>
                  </a:txBody>
                  <a:tcPr marL="51529" marR="51529"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marL="0" marR="0" algn="just">
                        <a:spcBef>
                          <a:spcPts val="0"/>
                        </a:spcBef>
                        <a:spcAft>
                          <a:spcPts val="0"/>
                        </a:spcAft>
                      </a:pPr>
                      <a:endPar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1529" marR="51529"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tc>
                  <a:txBody>
                    <a:bodyPr/>
                    <a:lstStyle/>
                    <a:p>
                      <a:pPr marL="0" marR="0" algn="just">
                        <a:spcBef>
                          <a:spcPts val="0"/>
                        </a:spcBef>
                        <a:spcAft>
                          <a:spcPts val="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Policy Makers – regional – 3 to 4 regions and hospital networks</a:t>
                      </a:r>
                    </a:p>
                  </a:txBody>
                  <a:tcPr marL="51529" marR="51529" marT="0"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3291822305"/>
                  </a:ext>
                </a:extLst>
              </a:tr>
            </a:tbl>
          </a:graphicData>
        </a:graphic>
      </p:graphicFrame>
    </p:spTree>
    <p:extLst>
      <p:ext uri="{BB962C8B-B14F-4D97-AF65-F5344CB8AC3E}">
        <p14:creationId xmlns:p14="http://schemas.microsoft.com/office/powerpoint/2010/main" val="30173385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5FA5800-8974-48A8-B450-9D1B8EB130E8}"/>
              </a:ext>
            </a:extLst>
          </p:cNvPr>
          <p:cNvSpPr>
            <a:spLocks noGrp="1"/>
          </p:cNvSpPr>
          <p:nvPr>
            <p:ph type="title"/>
          </p:nvPr>
        </p:nvSpPr>
        <p:spPr>
          <a:xfrm>
            <a:off x="191386" y="1709738"/>
            <a:ext cx="11855302" cy="2852737"/>
          </a:xfrm>
        </p:spPr>
        <p:txBody>
          <a:bodyPr>
            <a:normAutofit fontScale="90000"/>
          </a:bodyPr>
          <a:lstStyle/>
          <a:p>
            <a:r>
              <a:rPr lang="en-US" dirty="0"/>
              <a:t>Pilot System  and Clinical Scenarios: Patient Medical Record Review, Enrollment, Care Services and Monitoring</a:t>
            </a:r>
          </a:p>
        </p:txBody>
      </p:sp>
      <p:sp>
        <p:nvSpPr>
          <p:cNvPr id="7" name="Text Placeholder 6">
            <a:extLst>
              <a:ext uri="{FF2B5EF4-FFF2-40B4-BE49-F238E27FC236}">
                <a16:creationId xmlns:a16="http://schemas.microsoft.com/office/drawing/2014/main" id="{E326A907-4C15-4812-940B-800BA86B40F1}"/>
              </a:ext>
            </a:extLst>
          </p:cNvPr>
          <p:cNvSpPr>
            <a:spLocks noGrp="1"/>
          </p:cNvSpPr>
          <p:nvPr>
            <p:ph type="body" idx="1"/>
          </p:nvPr>
        </p:nvSpPr>
        <p:spPr/>
        <p:txBody>
          <a:bodyPr/>
          <a:lstStyle/>
          <a:p>
            <a:r>
              <a:rPr lang="en-US" dirty="0"/>
              <a:t>Team</a:t>
            </a:r>
          </a:p>
        </p:txBody>
      </p:sp>
      <p:sp>
        <p:nvSpPr>
          <p:cNvPr id="4" name="Footer Placeholder 3">
            <a:extLst>
              <a:ext uri="{FF2B5EF4-FFF2-40B4-BE49-F238E27FC236}">
                <a16:creationId xmlns:a16="http://schemas.microsoft.com/office/drawing/2014/main" id="{3E5FC41B-301D-407C-B898-8A3AF9A427E5}"/>
              </a:ext>
            </a:extLst>
          </p:cNvPr>
          <p:cNvSpPr>
            <a:spLocks noGrp="1"/>
          </p:cNvSpPr>
          <p:nvPr>
            <p:ph type="ftr" sz="quarter" idx="11"/>
          </p:nvPr>
        </p:nvSpPr>
        <p:spPr/>
        <p:txBody>
          <a:bodyPr/>
          <a:lstStyle/>
          <a:p>
            <a:r>
              <a:rPr lang="en-US" dirty="0"/>
              <a:t>All rights reserved.  Cannot distribute.  Confidential</a:t>
            </a:r>
          </a:p>
        </p:txBody>
      </p:sp>
      <p:sp>
        <p:nvSpPr>
          <p:cNvPr id="5" name="Slide Number Placeholder 4">
            <a:extLst>
              <a:ext uri="{FF2B5EF4-FFF2-40B4-BE49-F238E27FC236}">
                <a16:creationId xmlns:a16="http://schemas.microsoft.com/office/drawing/2014/main" id="{4CAE0B85-2FDF-49E3-8172-E9E363C4E97E}"/>
              </a:ext>
            </a:extLst>
          </p:cNvPr>
          <p:cNvSpPr>
            <a:spLocks noGrp="1"/>
          </p:cNvSpPr>
          <p:nvPr>
            <p:ph type="sldNum" sz="quarter" idx="12"/>
          </p:nvPr>
        </p:nvSpPr>
        <p:spPr/>
        <p:txBody>
          <a:bodyPr/>
          <a:lstStyle/>
          <a:p>
            <a:fld id="{17D3C0D7-CDC6-4E3D-ADED-72DD6C8BCDB7}" type="slidenum">
              <a:rPr lang="en-US" smtClean="0"/>
              <a:t>31</a:t>
            </a:fld>
            <a:endParaRPr lang="en-US" dirty="0"/>
          </a:p>
        </p:txBody>
      </p:sp>
    </p:spTree>
    <p:extLst>
      <p:ext uri="{BB962C8B-B14F-4D97-AF65-F5344CB8AC3E}">
        <p14:creationId xmlns:p14="http://schemas.microsoft.com/office/powerpoint/2010/main" val="34336095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04EE15B-87B7-4767-905D-D260803A6B76}"/>
              </a:ext>
            </a:extLst>
          </p:cNvPr>
          <p:cNvSpPr>
            <a:spLocks noGrp="1"/>
          </p:cNvSpPr>
          <p:nvPr>
            <p:ph type="title"/>
          </p:nvPr>
        </p:nvSpPr>
        <p:spPr>
          <a:xfrm>
            <a:off x="0" y="1"/>
            <a:ext cx="12192000" cy="480532"/>
          </a:xfrm>
          <a:solidFill>
            <a:schemeClr val="accent1">
              <a:lumMod val="40000"/>
              <a:lumOff val="60000"/>
            </a:schemeClr>
          </a:solidFill>
        </p:spPr>
        <p:txBody>
          <a:bodyPr>
            <a:normAutofit fontScale="90000"/>
          </a:bodyPr>
          <a:lstStyle/>
          <a:p>
            <a:r>
              <a:rPr lang="en-US" dirty="0"/>
              <a:t>Pilot System Architecture for Each Region </a:t>
            </a:r>
          </a:p>
        </p:txBody>
      </p:sp>
      <p:sp>
        <p:nvSpPr>
          <p:cNvPr id="4" name="Footer Placeholder 3">
            <a:extLst>
              <a:ext uri="{FF2B5EF4-FFF2-40B4-BE49-F238E27FC236}">
                <a16:creationId xmlns:a16="http://schemas.microsoft.com/office/drawing/2014/main" id="{7DAB3438-4305-4C2A-8357-C1D1E77DBE99}"/>
              </a:ext>
            </a:extLst>
          </p:cNvPr>
          <p:cNvSpPr>
            <a:spLocks noGrp="1"/>
          </p:cNvSpPr>
          <p:nvPr>
            <p:ph type="ftr" sz="quarter" idx="11"/>
          </p:nvPr>
        </p:nvSpPr>
        <p:spPr>
          <a:xfrm>
            <a:off x="3954241" y="6659440"/>
            <a:ext cx="4114800" cy="157532"/>
          </a:xfrm>
        </p:spPr>
        <p:txBody>
          <a:bodyPr/>
          <a:lstStyle/>
          <a:p>
            <a:r>
              <a:rPr lang="en-US" dirty="0"/>
              <a:t>All rights reserved.  Cannot distribute.  Confidential</a:t>
            </a:r>
          </a:p>
        </p:txBody>
      </p:sp>
      <p:sp>
        <p:nvSpPr>
          <p:cNvPr id="5" name="Slide Number Placeholder 4">
            <a:extLst>
              <a:ext uri="{FF2B5EF4-FFF2-40B4-BE49-F238E27FC236}">
                <a16:creationId xmlns:a16="http://schemas.microsoft.com/office/drawing/2014/main" id="{863F4C48-7607-43BC-B36D-6AA49F914F03}"/>
              </a:ext>
            </a:extLst>
          </p:cNvPr>
          <p:cNvSpPr>
            <a:spLocks noGrp="1"/>
          </p:cNvSpPr>
          <p:nvPr>
            <p:ph type="sldNum" sz="quarter" idx="12"/>
          </p:nvPr>
        </p:nvSpPr>
        <p:spPr>
          <a:xfrm>
            <a:off x="10855842" y="6513881"/>
            <a:ext cx="1280380" cy="332581"/>
          </a:xfrm>
        </p:spPr>
        <p:txBody>
          <a:bodyPr/>
          <a:lstStyle/>
          <a:p>
            <a:fld id="{17D3C0D7-CDC6-4E3D-ADED-72DD6C8BCDB7}" type="slidenum">
              <a:rPr lang="en-US" smtClean="0"/>
              <a:t>32</a:t>
            </a:fld>
            <a:endParaRPr lang="en-US" dirty="0"/>
          </a:p>
        </p:txBody>
      </p:sp>
      <p:grpSp>
        <p:nvGrpSpPr>
          <p:cNvPr id="11" name="Group 10">
            <a:extLst>
              <a:ext uri="{FF2B5EF4-FFF2-40B4-BE49-F238E27FC236}">
                <a16:creationId xmlns:a16="http://schemas.microsoft.com/office/drawing/2014/main" id="{0465B046-46D5-48EA-B281-4E1B6C4E8CD3}"/>
              </a:ext>
            </a:extLst>
          </p:cNvPr>
          <p:cNvGrpSpPr/>
          <p:nvPr/>
        </p:nvGrpSpPr>
        <p:grpSpPr>
          <a:xfrm>
            <a:off x="584789" y="818122"/>
            <a:ext cx="10612534" cy="5488651"/>
            <a:chOff x="584789" y="818122"/>
            <a:chExt cx="10612534" cy="5488651"/>
          </a:xfrm>
        </p:grpSpPr>
        <p:grpSp>
          <p:nvGrpSpPr>
            <p:cNvPr id="85" name="Group 84">
              <a:extLst>
                <a:ext uri="{FF2B5EF4-FFF2-40B4-BE49-F238E27FC236}">
                  <a16:creationId xmlns:a16="http://schemas.microsoft.com/office/drawing/2014/main" id="{A99135E5-F1C8-4FAA-8DBD-30D34FA05C2B}"/>
                </a:ext>
              </a:extLst>
            </p:cNvPr>
            <p:cNvGrpSpPr/>
            <p:nvPr/>
          </p:nvGrpSpPr>
          <p:grpSpPr>
            <a:xfrm>
              <a:off x="584789" y="818122"/>
              <a:ext cx="10612534" cy="5488651"/>
              <a:chOff x="563524" y="807490"/>
              <a:chExt cx="10612534" cy="5488651"/>
            </a:xfrm>
          </p:grpSpPr>
          <p:grpSp>
            <p:nvGrpSpPr>
              <p:cNvPr id="83" name="Group 82">
                <a:extLst>
                  <a:ext uri="{FF2B5EF4-FFF2-40B4-BE49-F238E27FC236}">
                    <a16:creationId xmlns:a16="http://schemas.microsoft.com/office/drawing/2014/main" id="{377C5D33-1ED3-433D-BE0F-A27378A82638}"/>
                  </a:ext>
                </a:extLst>
              </p:cNvPr>
              <p:cNvGrpSpPr/>
              <p:nvPr/>
            </p:nvGrpSpPr>
            <p:grpSpPr>
              <a:xfrm>
                <a:off x="563524" y="849617"/>
                <a:ext cx="10612534" cy="5446524"/>
                <a:chOff x="425302" y="810547"/>
                <a:chExt cx="10875318" cy="5549794"/>
              </a:xfrm>
            </p:grpSpPr>
            <p:grpSp>
              <p:nvGrpSpPr>
                <p:cNvPr id="79" name="Group 78">
                  <a:extLst>
                    <a:ext uri="{FF2B5EF4-FFF2-40B4-BE49-F238E27FC236}">
                      <a16:creationId xmlns:a16="http://schemas.microsoft.com/office/drawing/2014/main" id="{FAA8345D-9FAD-410F-977E-8399C3094D92}"/>
                    </a:ext>
                  </a:extLst>
                </p:cNvPr>
                <p:cNvGrpSpPr/>
                <p:nvPr/>
              </p:nvGrpSpPr>
              <p:grpSpPr>
                <a:xfrm>
                  <a:off x="425302" y="841666"/>
                  <a:ext cx="10875318" cy="5518675"/>
                  <a:chOff x="489098" y="841666"/>
                  <a:chExt cx="10875318" cy="5518675"/>
                </a:xfrm>
              </p:grpSpPr>
              <p:grpSp>
                <p:nvGrpSpPr>
                  <p:cNvPr id="78" name="Group 77">
                    <a:extLst>
                      <a:ext uri="{FF2B5EF4-FFF2-40B4-BE49-F238E27FC236}">
                        <a16:creationId xmlns:a16="http://schemas.microsoft.com/office/drawing/2014/main" id="{89712295-A2B4-4216-A357-5C5FB613FE33}"/>
                      </a:ext>
                    </a:extLst>
                  </p:cNvPr>
                  <p:cNvGrpSpPr/>
                  <p:nvPr/>
                </p:nvGrpSpPr>
                <p:grpSpPr>
                  <a:xfrm>
                    <a:off x="489098" y="841666"/>
                    <a:ext cx="10875318" cy="5518675"/>
                    <a:chOff x="489098" y="841666"/>
                    <a:chExt cx="10875318" cy="5518675"/>
                  </a:xfrm>
                </p:grpSpPr>
                <p:grpSp>
                  <p:nvGrpSpPr>
                    <p:cNvPr id="69" name="Group 68">
                      <a:extLst>
                        <a:ext uri="{FF2B5EF4-FFF2-40B4-BE49-F238E27FC236}">
                          <a16:creationId xmlns:a16="http://schemas.microsoft.com/office/drawing/2014/main" id="{03328561-8F32-4F01-9C11-20377F72C987}"/>
                        </a:ext>
                      </a:extLst>
                    </p:cNvPr>
                    <p:cNvGrpSpPr/>
                    <p:nvPr/>
                  </p:nvGrpSpPr>
                  <p:grpSpPr>
                    <a:xfrm>
                      <a:off x="489098" y="841666"/>
                      <a:ext cx="10875318" cy="5518675"/>
                      <a:chOff x="584790" y="636865"/>
                      <a:chExt cx="10875318" cy="5518675"/>
                    </a:xfrm>
                  </p:grpSpPr>
                  <p:sp>
                    <p:nvSpPr>
                      <p:cNvPr id="34" name="Rectangle 33">
                        <a:extLst>
                          <a:ext uri="{FF2B5EF4-FFF2-40B4-BE49-F238E27FC236}">
                            <a16:creationId xmlns:a16="http://schemas.microsoft.com/office/drawing/2014/main" id="{E97EBFEF-2EF8-49FE-930A-6D8DF1EBB91D}"/>
                          </a:ext>
                        </a:extLst>
                      </p:cNvPr>
                      <p:cNvSpPr/>
                      <p:nvPr/>
                    </p:nvSpPr>
                    <p:spPr>
                      <a:xfrm>
                        <a:off x="1945677" y="5388884"/>
                        <a:ext cx="7892355" cy="766656"/>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2" name="Rectangle 31">
                        <a:extLst>
                          <a:ext uri="{FF2B5EF4-FFF2-40B4-BE49-F238E27FC236}">
                            <a16:creationId xmlns:a16="http://schemas.microsoft.com/office/drawing/2014/main" id="{1D4D3A85-75F1-4F29-A714-C282699A7989}"/>
                          </a:ext>
                        </a:extLst>
                      </p:cNvPr>
                      <p:cNvSpPr/>
                      <p:nvPr/>
                    </p:nvSpPr>
                    <p:spPr>
                      <a:xfrm>
                        <a:off x="1945678" y="1313450"/>
                        <a:ext cx="7917953" cy="830167"/>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7" name="Rectangle 6">
                        <a:extLst>
                          <a:ext uri="{FF2B5EF4-FFF2-40B4-BE49-F238E27FC236}">
                            <a16:creationId xmlns:a16="http://schemas.microsoft.com/office/drawing/2014/main" id="{DD1FD704-B612-4BFF-804F-E1B8A6E25E64}"/>
                          </a:ext>
                        </a:extLst>
                      </p:cNvPr>
                      <p:cNvSpPr/>
                      <p:nvPr/>
                    </p:nvSpPr>
                    <p:spPr>
                      <a:xfrm>
                        <a:off x="1945678" y="4637297"/>
                        <a:ext cx="7892355" cy="466933"/>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Secure Data Platform  (Capsico)</a:t>
                        </a:r>
                      </a:p>
                    </p:txBody>
                  </p:sp>
                  <p:sp>
                    <p:nvSpPr>
                      <p:cNvPr id="8" name="Rectangle 7">
                        <a:extLst>
                          <a:ext uri="{FF2B5EF4-FFF2-40B4-BE49-F238E27FC236}">
                            <a16:creationId xmlns:a16="http://schemas.microsoft.com/office/drawing/2014/main" id="{C1F9058F-BCFD-4F91-8C72-5C5C5ADCFC4C}"/>
                          </a:ext>
                        </a:extLst>
                      </p:cNvPr>
                      <p:cNvSpPr/>
                      <p:nvPr/>
                    </p:nvSpPr>
                    <p:spPr>
                      <a:xfrm>
                        <a:off x="1945679" y="3844824"/>
                        <a:ext cx="2623018" cy="455755"/>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Data Warehouse</a:t>
                        </a:r>
                      </a:p>
                    </p:txBody>
                  </p:sp>
                  <p:sp>
                    <p:nvSpPr>
                      <p:cNvPr id="10" name="Rectangle: Rounded Corners 9">
                        <a:extLst>
                          <a:ext uri="{FF2B5EF4-FFF2-40B4-BE49-F238E27FC236}">
                            <a16:creationId xmlns:a16="http://schemas.microsoft.com/office/drawing/2014/main" id="{003CDF6B-6661-4C19-A21E-6EEA1560E54F}"/>
                          </a:ext>
                        </a:extLst>
                      </p:cNvPr>
                      <p:cNvSpPr/>
                      <p:nvPr/>
                    </p:nvSpPr>
                    <p:spPr>
                      <a:xfrm>
                        <a:off x="2125292" y="5472354"/>
                        <a:ext cx="1023872" cy="571594"/>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Medical</a:t>
                        </a:r>
                      </a:p>
                      <a:p>
                        <a:pPr algn="ctr"/>
                        <a:r>
                          <a:rPr lang="en-US" sz="1600" dirty="0"/>
                          <a:t>Records</a:t>
                        </a:r>
                      </a:p>
                    </p:txBody>
                  </p:sp>
                  <p:sp>
                    <p:nvSpPr>
                      <p:cNvPr id="12" name="Rectangle: Rounded Corners 11">
                        <a:extLst>
                          <a:ext uri="{FF2B5EF4-FFF2-40B4-BE49-F238E27FC236}">
                            <a16:creationId xmlns:a16="http://schemas.microsoft.com/office/drawing/2014/main" id="{06EB2822-7C3B-43CC-B517-67A1A48950B2}"/>
                          </a:ext>
                        </a:extLst>
                      </p:cNvPr>
                      <p:cNvSpPr/>
                      <p:nvPr/>
                    </p:nvSpPr>
                    <p:spPr>
                      <a:xfrm>
                        <a:off x="8556482" y="5464066"/>
                        <a:ext cx="1023872" cy="571594"/>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Surveys</a:t>
                        </a:r>
                      </a:p>
                      <a:p>
                        <a:pPr algn="ctr"/>
                        <a:r>
                          <a:rPr lang="en-US" sz="1600" dirty="0"/>
                          <a:t>(PH36)</a:t>
                        </a:r>
                      </a:p>
                    </p:txBody>
                  </p:sp>
                  <p:sp>
                    <p:nvSpPr>
                      <p:cNvPr id="13" name="Rectangle: Rounded Corners 12">
                        <a:extLst>
                          <a:ext uri="{FF2B5EF4-FFF2-40B4-BE49-F238E27FC236}">
                            <a16:creationId xmlns:a16="http://schemas.microsoft.com/office/drawing/2014/main" id="{4913051E-6D99-41B3-B6A9-CAF04DE2179C}"/>
                          </a:ext>
                        </a:extLst>
                      </p:cNvPr>
                      <p:cNvSpPr/>
                      <p:nvPr/>
                    </p:nvSpPr>
                    <p:spPr>
                      <a:xfrm>
                        <a:off x="4708742" y="5472038"/>
                        <a:ext cx="1023872" cy="571594"/>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PRD</a:t>
                        </a:r>
                      </a:p>
                    </p:txBody>
                  </p:sp>
                  <p:sp>
                    <p:nvSpPr>
                      <p:cNvPr id="14" name="Rectangle 13">
                        <a:extLst>
                          <a:ext uri="{FF2B5EF4-FFF2-40B4-BE49-F238E27FC236}">
                            <a16:creationId xmlns:a16="http://schemas.microsoft.com/office/drawing/2014/main" id="{EB092006-EC72-41D1-B039-37B971F0CEE4}"/>
                          </a:ext>
                        </a:extLst>
                      </p:cNvPr>
                      <p:cNvSpPr/>
                      <p:nvPr/>
                    </p:nvSpPr>
                    <p:spPr>
                      <a:xfrm>
                        <a:off x="7506973" y="3827742"/>
                        <a:ext cx="2342138" cy="455755"/>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Outcomes Data Marts</a:t>
                        </a:r>
                      </a:p>
                    </p:txBody>
                  </p:sp>
                  <p:sp>
                    <p:nvSpPr>
                      <p:cNvPr id="15" name="Rectangle: Rounded Corners 14">
                        <a:extLst>
                          <a:ext uri="{FF2B5EF4-FFF2-40B4-BE49-F238E27FC236}">
                            <a16:creationId xmlns:a16="http://schemas.microsoft.com/office/drawing/2014/main" id="{191D9DD3-967D-4BCA-8AFD-32118CABD62C}"/>
                          </a:ext>
                        </a:extLst>
                      </p:cNvPr>
                      <p:cNvSpPr/>
                      <p:nvPr/>
                    </p:nvSpPr>
                    <p:spPr>
                      <a:xfrm>
                        <a:off x="2126572" y="1464442"/>
                        <a:ext cx="1418060" cy="5901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Identification &amp; Risk</a:t>
                        </a:r>
                      </a:p>
                    </p:txBody>
                  </p:sp>
                  <p:sp>
                    <p:nvSpPr>
                      <p:cNvPr id="16" name="Rectangle 15">
                        <a:extLst>
                          <a:ext uri="{FF2B5EF4-FFF2-40B4-BE49-F238E27FC236}">
                            <a16:creationId xmlns:a16="http://schemas.microsoft.com/office/drawing/2014/main" id="{84364BD6-4CF2-49A3-B65E-642DCBD14756}"/>
                          </a:ext>
                        </a:extLst>
                      </p:cNvPr>
                      <p:cNvSpPr/>
                      <p:nvPr/>
                    </p:nvSpPr>
                    <p:spPr>
                      <a:xfrm>
                        <a:off x="5055711" y="3835443"/>
                        <a:ext cx="1954730" cy="455755"/>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Data Quality</a:t>
                        </a:r>
                      </a:p>
                    </p:txBody>
                  </p:sp>
                  <p:sp>
                    <p:nvSpPr>
                      <p:cNvPr id="17" name="Rectangle 16">
                        <a:extLst>
                          <a:ext uri="{FF2B5EF4-FFF2-40B4-BE49-F238E27FC236}">
                            <a16:creationId xmlns:a16="http://schemas.microsoft.com/office/drawing/2014/main" id="{C43A68BC-B8CB-4430-A708-BB0BA8207BDB}"/>
                          </a:ext>
                        </a:extLst>
                      </p:cNvPr>
                      <p:cNvSpPr/>
                      <p:nvPr/>
                    </p:nvSpPr>
                    <p:spPr>
                      <a:xfrm>
                        <a:off x="1945678" y="3290114"/>
                        <a:ext cx="2642459" cy="41017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Workflow Engine</a:t>
                        </a:r>
                      </a:p>
                    </p:txBody>
                  </p:sp>
                  <p:sp>
                    <p:nvSpPr>
                      <p:cNvPr id="18" name="Rectangle 17">
                        <a:extLst>
                          <a:ext uri="{FF2B5EF4-FFF2-40B4-BE49-F238E27FC236}">
                            <a16:creationId xmlns:a16="http://schemas.microsoft.com/office/drawing/2014/main" id="{2639F53E-73A9-4284-9D66-71543D9D99C8}"/>
                          </a:ext>
                        </a:extLst>
                      </p:cNvPr>
                      <p:cNvSpPr/>
                      <p:nvPr/>
                    </p:nvSpPr>
                    <p:spPr>
                      <a:xfrm>
                        <a:off x="7506973" y="3263996"/>
                        <a:ext cx="2331058" cy="428628"/>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PRD Services</a:t>
                        </a:r>
                      </a:p>
                    </p:txBody>
                  </p:sp>
                  <p:sp>
                    <p:nvSpPr>
                      <p:cNvPr id="19" name="Rectangle 18">
                        <a:extLst>
                          <a:ext uri="{FF2B5EF4-FFF2-40B4-BE49-F238E27FC236}">
                            <a16:creationId xmlns:a16="http://schemas.microsoft.com/office/drawing/2014/main" id="{0882F1AA-AC80-4DA0-B65D-C0D58F2986BE}"/>
                          </a:ext>
                        </a:extLst>
                      </p:cNvPr>
                      <p:cNvSpPr/>
                      <p:nvPr/>
                    </p:nvSpPr>
                    <p:spPr>
                      <a:xfrm>
                        <a:off x="5053138" y="3282453"/>
                        <a:ext cx="1974170" cy="410171"/>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Analytics Services</a:t>
                        </a:r>
                      </a:p>
                    </p:txBody>
                  </p:sp>
                  <p:sp>
                    <p:nvSpPr>
                      <p:cNvPr id="20" name="Rectangle: Rounded Corners 19">
                        <a:extLst>
                          <a:ext uri="{FF2B5EF4-FFF2-40B4-BE49-F238E27FC236}">
                            <a16:creationId xmlns:a16="http://schemas.microsoft.com/office/drawing/2014/main" id="{1D2D8E69-34B2-479D-9FE1-DDA202184753}"/>
                          </a:ext>
                        </a:extLst>
                      </p:cNvPr>
                      <p:cNvSpPr/>
                      <p:nvPr/>
                    </p:nvSpPr>
                    <p:spPr>
                      <a:xfrm>
                        <a:off x="3456748" y="5453433"/>
                        <a:ext cx="1023872" cy="598454"/>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Registry</a:t>
                        </a:r>
                      </a:p>
                      <a:p>
                        <a:pPr algn="ctr"/>
                        <a:r>
                          <a:rPr lang="en-US" sz="1600" dirty="0"/>
                          <a:t>(Pilots)</a:t>
                        </a:r>
                      </a:p>
                    </p:txBody>
                  </p:sp>
                  <p:sp>
                    <p:nvSpPr>
                      <p:cNvPr id="21" name="Rectangle: Rounded Corners 20">
                        <a:extLst>
                          <a:ext uri="{FF2B5EF4-FFF2-40B4-BE49-F238E27FC236}">
                            <a16:creationId xmlns:a16="http://schemas.microsoft.com/office/drawing/2014/main" id="{63347ABC-B841-4A24-A520-75B644789594}"/>
                          </a:ext>
                        </a:extLst>
                      </p:cNvPr>
                      <p:cNvSpPr/>
                      <p:nvPr/>
                    </p:nvSpPr>
                    <p:spPr>
                      <a:xfrm>
                        <a:off x="5986568" y="5483316"/>
                        <a:ext cx="1023872" cy="571594"/>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Geo</a:t>
                        </a:r>
                      </a:p>
                      <a:p>
                        <a:pPr algn="ctr"/>
                        <a:r>
                          <a:rPr lang="en-US" sz="1600" dirty="0"/>
                          <a:t>location</a:t>
                        </a:r>
                      </a:p>
                    </p:txBody>
                  </p:sp>
                  <p:sp>
                    <p:nvSpPr>
                      <p:cNvPr id="22" name="Rectangle: Rounded Corners 21">
                        <a:extLst>
                          <a:ext uri="{FF2B5EF4-FFF2-40B4-BE49-F238E27FC236}">
                            <a16:creationId xmlns:a16="http://schemas.microsoft.com/office/drawing/2014/main" id="{E3955D60-0FB1-4D37-9E25-16080124EFAB}"/>
                          </a:ext>
                        </a:extLst>
                      </p:cNvPr>
                      <p:cNvSpPr/>
                      <p:nvPr/>
                    </p:nvSpPr>
                    <p:spPr>
                      <a:xfrm>
                        <a:off x="5242554" y="1428169"/>
                        <a:ext cx="1401850" cy="6264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Care</a:t>
                        </a:r>
                      </a:p>
                      <a:p>
                        <a:pPr algn="ctr"/>
                        <a:r>
                          <a:rPr lang="en-US" sz="1600" dirty="0"/>
                          <a:t>Management</a:t>
                        </a:r>
                      </a:p>
                    </p:txBody>
                  </p:sp>
                  <p:sp>
                    <p:nvSpPr>
                      <p:cNvPr id="23" name="Rectangle: Rounded Corners 22">
                        <a:extLst>
                          <a:ext uri="{FF2B5EF4-FFF2-40B4-BE49-F238E27FC236}">
                            <a16:creationId xmlns:a16="http://schemas.microsoft.com/office/drawing/2014/main" id="{C1C86371-B37A-4C5D-8DB9-BEEEF799B088}"/>
                          </a:ext>
                        </a:extLst>
                      </p:cNvPr>
                      <p:cNvSpPr/>
                      <p:nvPr/>
                    </p:nvSpPr>
                    <p:spPr>
                      <a:xfrm>
                        <a:off x="8413144" y="1452484"/>
                        <a:ext cx="1249125" cy="5777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Patient </a:t>
                        </a:r>
                      </a:p>
                      <a:p>
                        <a:pPr algn="ctr"/>
                        <a:r>
                          <a:rPr lang="en-US" sz="1600" dirty="0"/>
                          <a:t>Apps</a:t>
                        </a:r>
                      </a:p>
                    </p:txBody>
                  </p:sp>
                  <p:sp>
                    <p:nvSpPr>
                      <p:cNvPr id="24" name="Rectangle: Rounded Corners 23">
                        <a:extLst>
                          <a:ext uri="{FF2B5EF4-FFF2-40B4-BE49-F238E27FC236}">
                            <a16:creationId xmlns:a16="http://schemas.microsoft.com/office/drawing/2014/main" id="{EBE2DA03-0C49-44E0-B84C-E27AAC8745B5}"/>
                          </a:ext>
                        </a:extLst>
                      </p:cNvPr>
                      <p:cNvSpPr/>
                      <p:nvPr/>
                    </p:nvSpPr>
                    <p:spPr>
                      <a:xfrm>
                        <a:off x="6845767" y="1428169"/>
                        <a:ext cx="1361750" cy="6020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Pilot (s)</a:t>
                        </a:r>
                      </a:p>
                      <a:p>
                        <a:pPr algn="ctr"/>
                        <a:r>
                          <a:rPr lang="en-US" sz="1600" dirty="0"/>
                          <a:t>Outcomes</a:t>
                        </a:r>
                      </a:p>
                    </p:txBody>
                  </p:sp>
                  <p:sp>
                    <p:nvSpPr>
                      <p:cNvPr id="26" name="Rectangle 25">
                        <a:extLst>
                          <a:ext uri="{FF2B5EF4-FFF2-40B4-BE49-F238E27FC236}">
                            <a16:creationId xmlns:a16="http://schemas.microsoft.com/office/drawing/2014/main" id="{CC058EED-C6D7-4213-99A9-D49B93407533}"/>
                          </a:ext>
                        </a:extLst>
                      </p:cNvPr>
                      <p:cNvSpPr/>
                      <p:nvPr/>
                    </p:nvSpPr>
                    <p:spPr>
                      <a:xfrm>
                        <a:off x="1945679" y="2484196"/>
                        <a:ext cx="3940209" cy="43711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Clinical Process Flow</a:t>
                        </a:r>
                      </a:p>
                    </p:txBody>
                  </p:sp>
                  <p:sp>
                    <p:nvSpPr>
                      <p:cNvPr id="28" name="Rectangle 27">
                        <a:extLst>
                          <a:ext uri="{FF2B5EF4-FFF2-40B4-BE49-F238E27FC236}">
                            <a16:creationId xmlns:a16="http://schemas.microsoft.com/office/drawing/2014/main" id="{E03EAD0D-C7BA-4E95-8A7E-988266516C22}"/>
                          </a:ext>
                        </a:extLst>
                      </p:cNvPr>
                      <p:cNvSpPr/>
                      <p:nvPr/>
                    </p:nvSpPr>
                    <p:spPr>
                      <a:xfrm>
                        <a:off x="6257899" y="2468484"/>
                        <a:ext cx="3605732" cy="43711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Criteria/Rules</a:t>
                        </a:r>
                      </a:p>
                    </p:txBody>
                  </p:sp>
                  <p:sp>
                    <p:nvSpPr>
                      <p:cNvPr id="31" name="Rectangle: Rounded Corners 30">
                        <a:extLst>
                          <a:ext uri="{FF2B5EF4-FFF2-40B4-BE49-F238E27FC236}">
                            <a16:creationId xmlns:a16="http://schemas.microsoft.com/office/drawing/2014/main" id="{51347765-59FF-4A38-8D99-FADB49814012}"/>
                          </a:ext>
                        </a:extLst>
                      </p:cNvPr>
                      <p:cNvSpPr/>
                      <p:nvPr/>
                    </p:nvSpPr>
                    <p:spPr>
                      <a:xfrm>
                        <a:off x="3703335" y="1452484"/>
                        <a:ext cx="1361750" cy="6020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Professional</a:t>
                        </a:r>
                      </a:p>
                      <a:p>
                        <a:pPr algn="ctr"/>
                        <a:r>
                          <a:rPr lang="en-US" sz="1600" dirty="0"/>
                          <a:t>Network </a:t>
                        </a:r>
                      </a:p>
                    </p:txBody>
                  </p:sp>
                  <p:sp>
                    <p:nvSpPr>
                      <p:cNvPr id="33" name="Rectangle: Rounded Corners 32">
                        <a:extLst>
                          <a:ext uri="{FF2B5EF4-FFF2-40B4-BE49-F238E27FC236}">
                            <a16:creationId xmlns:a16="http://schemas.microsoft.com/office/drawing/2014/main" id="{EF5EFBEE-5943-4396-9DF0-026E5F509DE8}"/>
                          </a:ext>
                        </a:extLst>
                      </p:cNvPr>
                      <p:cNvSpPr/>
                      <p:nvPr/>
                    </p:nvSpPr>
                    <p:spPr>
                      <a:xfrm>
                        <a:off x="7141411" y="5472682"/>
                        <a:ext cx="1259360" cy="571594"/>
                      </a:xfrm>
                      <a:prstGeom prst="round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Wearables</a:t>
                        </a:r>
                      </a:p>
                    </p:txBody>
                  </p:sp>
                  <p:sp>
                    <p:nvSpPr>
                      <p:cNvPr id="35" name="Arrow: Up-Down 34">
                        <a:extLst>
                          <a:ext uri="{FF2B5EF4-FFF2-40B4-BE49-F238E27FC236}">
                            <a16:creationId xmlns:a16="http://schemas.microsoft.com/office/drawing/2014/main" id="{CA53B245-DECA-491C-A99F-FD5D0401E481}"/>
                          </a:ext>
                        </a:extLst>
                      </p:cNvPr>
                      <p:cNvSpPr/>
                      <p:nvPr/>
                    </p:nvSpPr>
                    <p:spPr>
                      <a:xfrm>
                        <a:off x="2664106" y="4223420"/>
                        <a:ext cx="286684" cy="455755"/>
                      </a:xfrm>
                      <a:prstGeom prst="upDown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6" name="Arrow: Up-Down 35">
                        <a:extLst>
                          <a:ext uri="{FF2B5EF4-FFF2-40B4-BE49-F238E27FC236}">
                            <a16:creationId xmlns:a16="http://schemas.microsoft.com/office/drawing/2014/main" id="{0ACB7308-CEA1-4351-A1D1-50FB4B3D2C9E}"/>
                          </a:ext>
                        </a:extLst>
                      </p:cNvPr>
                      <p:cNvSpPr/>
                      <p:nvPr/>
                    </p:nvSpPr>
                    <p:spPr>
                      <a:xfrm>
                        <a:off x="8421677" y="4216922"/>
                        <a:ext cx="286684" cy="455755"/>
                      </a:xfrm>
                      <a:prstGeom prst="upDownArrow">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37" name="TextBox 36">
                        <a:extLst>
                          <a:ext uri="{FF2B5EF4-FFF2-40B4-BE49-F238E27FC236}">
                            <a16:creationId xmlns:a16="http://schemas.microsoft.com/office/drawing/2014/main" id="{4BD7934A-65A8-4319-B3EE-652FA42D51E6}"/>
                          </a:ext>
                        </a:extLst>
                      </p:cNvPr>
                      <p:cNvSpPr txBox="1"/>
                      <p:nvPr/>
                    </p:nvSpPr>
                    <p:spPr>
                      <a:xfrm>
                        <a:off x="2126573" y="4339311"/>
                        <a:ext cx="570990" cy="338554"/>
                      </a:xfrm>
                      <a:prstGeom prst="rect">
                        <a:avLst/>
                      </a:prstGeom>
                      <a:noFill/>
                    </p:spPr>
                    <p:txBody>
                      <a:bodyPr wrap="none" rtlCol="0">
                        <a:spAutoFit/>
                      </a:bodyPr>
                      <a:lstStyle/>
                      <a:p>
                        <a:r>
                          <a:rPr lang="en-US" sz="1600" dirty="0"/>
                          <a:t>FHIR</a:t>
                        </a:r>
                      </a:p>
                    </p:txBody>
                  </p:sp>
                  <p:sp>
                    <p:nvSpPr>
                      <p:cNvPr id="39" name="Moon 38">
                        <a:extLst>
                          <a:ext uri="{FF2B5EF4-FFF2-40B4-BE49-F238E27FC236}">
                            <a16:creationId xmlns:a16="http://schemas.microsoft.com/office/drawing/2014/main" id="{0CF2A788-FAFA-48EF-AD15-D637F7BC11D0}"/>
                          </a:ext>
                        </a:extLst>
                      </p:cNvPr>
                      <p:cNvSpPr/>
                      <p:nvPr/>
                    </p:nvSpPr>
                    <p:spPr>
                      <a:xfrm>
                        <a:off x="682913" y="991867"/>
                        <a:ext cx="1052881" cy="5144341"/>
                      </a:xfrm>
                      <a:prstGeom prst="mo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1" name="Moon 40">
                        <a:extLst>
                          <a:ext uri="{FF2B5EF4-FFF2-40B4-BE49-F238E27FC236}">
                            <a16:creationId xmlns:a16="http://schemas.microsoft.com/office/drawing/2014/main" id="{43F7E638-725B-43F1-8735-8AD38B1FCC83}"/>
                          </a:ext>
                        </a:extLst>
                      </p:cNvPr>
                      <p:cNvSpPr/>
                      <p:nvPr/>
                    </p:nvSpPr>
                    <p:spPr>
                      <a:xfrm rot="10800000">
                        <a:off x="10073515" y="991866"/>
                        <a:ext cx="1052881" cy="5036077"/>
                      </a:xfrm>
                      <a:prstGeom prst="mo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2" name="TextBox 41">
                        <a:extLst>
                          <a:ext uri="{FF2B5EF4-FFF2-40B4-BE49-F238E27FC236}">
                            <a16:creationId xmlns:a16="http://schemas.microsoft.com/office/drawing/2014/main" id="{C8D39D40-A2FF-468B-AB9E-C1E269DB4C8B}"/>
                          </a:ext>
                        </a:extLst>
                      </p:cNvPr>
                      <p:cNvSpPr txBox="1"/>
                      <p:nvPr/>
                    </p:nvSpPr>
                    <p:spPr>
                      <a:xfrm>
                        <a:off x="10255683" y="3275298"/>
                        <a:ext cx="1204425" cy="658586"/>
                      </a:xfrm>
                      <a:prstGeom prst="rect">
                        <a:avLst/>
                      </a:prstGeom>
                      <a:solidFill>
                        <a:schemeClr val="accent1">
                          <a:lumMod val="40000"/>
                          <a:lumOff val="60000"/>
                        </a:schemeClr>
                      </a:solidFill>
                    </p:spPr>
                    <p:txBody>
                      <a:bodyPr wrap="none" rtlCol="0">
                        <a:spAutoFit/>
                      </a:bodyPr>
                      <a:lstStyle/>
                      <a:p>
                        <a:r>
                          <a:rPr lang="en-US" dirty="0"/>
                          <a:t>Clinical</a:t>
                        </a:r>
                      </a:p>
                      <a:p>
                        <a:r>
                          <a:rPr lang="en-US" dirty="0"/>
                          <a:t>Guidelines</a:t>
                        </a:r>
                      </a:p>
                    </p:txBody>
                  </p:sp>
                  <p:sp>
                    <p:nvSpPr>
                      <p:cNvPr id="43" name="TextBox 42">
                        <a:extLst>
                          <a:ext uri="{FF2B5EF4-FFF2-40B4-BE49-F238E27FC236}">
                            <a16:creationId xmlns:a16="http://schemas.microsoft.com/office/drawing/2014/main" id="{CEA8D171-B896-4738-A2E8-3274341F5CB2}"/>
                          </a:ext>
                        </a:extLst>
                      </p:cNvPr>
                      <p:cNvSpPr txBox="1"/>
                      <p:nvPr/>
                    </p:nvSpPr>
                    <p:spPr>
                      <a:xfrm>
                        <a:off x="584790" y="3375922"/>
                        <a:ext cx="937700" cy="407696"/>
                      </a:xfrm>
                      <a:prstGeom prst="rect">
                        <a:avLst/>
                      </a:prstGeom>
                      <a:solidFill>
                        <a:schemeClr val="accent1">
                          <a:lumMod val="40000"/>
                          <a:lumOff val="60000"/>
                        </a:schemeClr>
                      </a:solidFill>
                    </p:spPr>
                    <p:txBody>
                      <a:bodyPr wrap="square" rtlCol="0">
                        <a:spAutoFit/>
                      </a:bodyPr>
                      <a:lstStyle/>
                      <a:p>
                        <a:r>
                          <a:rPr lang="en-US" sz="2000" dirty="0"/>
                          <a:t>GDPR</a:t>
                        </a:r>
                      </a:p>
                    </p:txBody>
                  </p:sp>
                  <p:pic>
                    <p:nvPicPr>
                      <p:cNvPr id="44" name="Picture 43">
                        <a:extLst>
                          <a:ext uri="{FF2B5EF4-FFF2-40B4-BE49-F238E27FC236}">
                            <a16:creationId xmlns:a16="http://schemas.microsoft.com/office/drawing/2014/main" id="{57E3CF54-1E25-42A0-81FF-A34C6402BFA1}"/>
                          </a:ext>
                        </a:extLst>
                      </p:cNvPr>
                      <p:cNvPicPr>
                        <a:picLocks noChangeAspect="1"/>
                      </p:cNvPicPr>
                      <p:nvPr/>
                    </p:nvPicPr>
                    <p:blipFill>
                      <a:blip r:embed="rId2"/>
                      <a:stretch>
                        <a:fillRect/>
                      </a:stretch>
                    </p:blipFill>
                    <p:spPr>
                      <a:xfrm>
                        <a:off x="3100948" y="4352132"/>
                        <a:ext cx="830962" cy="267868"/>
                      </a:xfrm>
                      <a:prstGeom prst="rect">
                        <a:avLst/>
                      </a:prstGeom>
                    </p:spPr>
                  </p:pic>
                  <p:pic>
                    <p:nvPicPr>
                      <p:cNvPr id="45" name="Picture 44">
                        <a:extLst>
                          <a:ext uri="{FF2B5EF4-FFF2-40B4-BE49-F238E27FC236}">
                            <a16:creationId xmlns:a16="http://schemas.microsoft.com/office/drawing/2014/main" id="{7034960F-436B-44BA-A9E7-F0D118F77F26}"/>
                          </a:ext>
                        </a:extLst>
                      </p:cNvPr>
                      <p:cNvPicPr>
                        <a:picLocks noChangeAspect="1"/>
                      </p:cNvPicPr>
                      <p:nvPr/>
                    </p:nvPicPr>
                    <p:blipFill>
                      <a:blip r:embed="rId2"/>
                      <a:stretch>
                        <a:fillRect/>
                      </a:stretch>
                    </p:blipFill>
                    <p:spPr>
                      <a:xfrm>
                        <a:off x="8831307" y="4317364"/>
                        <a:ext cx="830962" cy="267868"/>
                      </a:xfrm>
                      <a:prstGeom prst="rect">
                        <a:avLst/>
                      </a:prstGeom>
                    </p:spPr>
                  </p:pic>
                  <p:pic>
                    <p:nvPicPr>
                      <p:cNvPr id="46" name="Picture 45">
                        <a:extLst>
                          <a:ext uri="{FF2B5EF4-FFF2-40B4-BE49-F238E27FC236}">
                            <a16:creationId xmlns:a16="http://schemas.microsoft.com/office/drawing/2014/main" id="{C0377055-03E4-4A88-955D-F2F9ABA90988}"/>
                          </a:ext>
                        </a:extLst>
                      </p:cNvPr>
                      <p:cNvPicPr>
                        <a:picLocks noChangeAspect="1"/>
                      </p:cNvPicPr>
                      <p:nvPr/>
                    </p:nvPicPr>
                    <p:blipFill>
                      <a:blip r:embed="rId2"/>
                      <a:stretch>
                        <a:fillRect/>
                      </a:stretch>
                    </p:blipFill>
                    <p:spPr>
                      <a:xfrm>
                        <a:off x="8576099" y="2148219"/>
                        <a:ext cx="830962" cy="267868"/>
                      </a:xfrm>
                      <a:prstGeom prst="rect">
                        <a:avLst/>
                      </a:prstGeom>
                    </p:spPr>
                  </p:pic>
                  <p:sp>
                    <p:nvSpPr>
                      <p:cNvPr id="47" name="Arrow: Up-Down 46">
                        <a:extLst>
                          <a:ext uri="{FF2B5EF4-FFF2-40B4-BE49-F238E27FC236}">
                            <a16:creationId xmlns:a16="http://schemas.microsoft.com/office/drawing/2014/main" id="{035BD434-20E1-4EC9-899E-F4712DE554DE}"/>
                          </a:ext>
                        </a:extLst>
                      </p:cNvPr>
                      <p:cNvSpPr/>
                      <p:nvPr/>
                    </p:nvSpPr>
                    <p:spPr>
                      <a:xfrm>
                        <a:off x="3703335" y="2932568"/>
                        <a:ext cx="271327" cy="35243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48" name="Arrow: Up-Down 47">
                        <a:extLst>
                          <a:ext uri="{FF2B5EF4-FFF2-40B4-BE49-F238E27FC236}">
                            <a16:creationId xmlns:a16="http://schemas.microsoft.com/office/drawing/2014/main" id="{758A8693-4799-480F-81DE-214D7DF62AB7}"/>
                          </a:ext>
                        </a:extLst>
                      </p:cNvPr>
                      <p:cNvSpPr/>
                      <p:nvPr/>
                    </p:nvSpPr>
                    <p:spPr>
                      <a:xfrm>
                        <a:off x="7897796" y="2906965"/>
                        <a:ext cx="271327" cy="35243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51" name="Picture 50">
                        <a:extLst>
                          <a:ext uri="{FF2B5EF4-FFF2-40B4-BE49-F238E27FC236}">
                            <a16:creationId xmlns:a16="http://schemas.microsoft.com/office/drawing/2014/main" id="{0433CFA4-3217-45A7-9E9D-B0ABFA2B4E3E}"/>
                          </a:ext>
                        </a:extLst>
                      </p:cNvPr>
                      <p:cNvPicPr>
                        <a:picLocks noChangeAspect="1"/>
                      </p:cNvPicPr>
                      <p:nvPr/>
                    </p:nvPicPr>
                    <p:blipFill>
                      <a:blip r:embed="rId2"/>
                      <a:stretch>
                        <a:fillRect/>
                      </a:stretch>
                    </p:blipFill>
                    <p:spPr>
                      <a:xfrm>
                        <a:off x="2607873" y="2155517"/>
                        <a:ext cx="830962" cy="267868"/>
                      </a:xfrm>
                      <a:prstGeom prst="rect">
                        <a:avLst/>
                      </a:prstGeom>
                    </p:spPr>
                  </p:pic>
                  <p:pic>
                    <p:nvPicPr>
                      <p:cNvPr id="52" name="Picture 51">
                        <a:extLst>
                          <a:ext uri="{FF2B5EF4-FFF2-40B4-BE49-F238E27FC236}">
                            <a16:creationId xmlns:a16="http://schemas.microsoft.com/office/drawing/2014/main" id="{5247239C-00DF-4A55-A9A0-F1FE0C45932C}"/>
                          </a:ext>
                        </a:extLst>
                      </p:cNvPr>
                      <p:cNvPicPr>
                        <a:picLocks noChangeAspect="1"/>
                      </p:cNvPicPr>
                      <p:nvPr/>
                    </p:nvPicPr>
                    <p:blipFill rotWithShape="1">
                      <a:blip r:embed="rId3"/>
                      <a:srcRect l="-1374" t="31564" r="1374" b="15181"/>
                      <a:stretch/>
                    </p:blipFill>
                    <p:spPr>
                      <a:xfrm>
                        <a:off x="4559132" y="4357079"/>
                        <a:ext cx="542628" cy="268877"/>
                      </a:xfrm>
                      <a:prstGeom prst="rect">
                        <a:avLst/>
                      </a:prstGeom>
                    </p:spPr>
                  </p:pic>
                  <p:pic>
                    <p:nvPicPr>
                      <p:cNvPr id="53" name="Picture 52">
                        <a:extLst>
                          <a:ext uri="{FF2B5EF4-FFF2-40B4-BE49-F238E27FC236}">
                            <a16:creationId xmlns:a16="http://schemas.microsoft.com/office/drawing/2014/main" id="{A35CAF41-997B-4B35-BEC7-81BDB0F79362}"/>
                          </a:ext>
                        </a:extLst>
                      </p:cNvPr>
                      <p:cNvPicPr>
                        <a:picLocks noChangeAspect="1"/>
                      </p:cNvPicPr>
                      <p:nvPr/>
                    </p:nvPicPr>
                    <p:blipFill rotWithShape="1">
                      <a:blip r:embed="rId3"/>
                      <a:srcRect l="-1374" t="31564" r="1374" b="15181"/>
                      <a:stretch/>
                    </p:blipFill>
                    <p:spPr>
                      <a:xfrm>
                        <a:off x="7813790" y="2159124"/>
                        <a:ext cx="542628" cy="268877"/>
                      </a:xfrm>
                      <a:prstGeom prst="rect">
                        <a:avLst/>
                      </a:prstGeom>
                    </p:spPr>
                  </p:pic>
                  <p:pic>
                    <p:nvPicPr>
                      <p:cNvPr id="54" name="Picture 53">
                        <a:extLst>
                          <a:ext uri="{FF2B5EF4-FFF2-40B4-BE49-F238E27FC236}">
                            <a16:creationId xmlns:a16="http://schemas.microsoft.com/office/drawing/2014/main" id="{F1D39233-64DA-48B7-AC43-818688845253}"/>
                          </a:ext>
                        </a:extLst>
                      </p:cNvPr>
                      <p:cNvPicPr>
                        <a:picLocks noChangeAspect="1"/>
                      </p:cNvPicPr>
                      <p:nvPr/>
                    </p:nvPicPr>
                    <p:blipFill rotWithShape="1">
                      <a:blip r:embed="rId3"/>
                      <a:srcRect l="-1374" t="31564" r="1374" b="15181"/>
                      <a:stretch/>
                    </p:blipFill>
                    <p:spPr>
                      <a:xfrm>
                        <a:off x="4026069" y="2181398"/>
                        <a:ext cx="542628" cy="268877"/>
                      </a:xfrm>
                      <a:prstGeom prst="rect">
                        <a:avLst/>
                      </a:prstGeom>
                    </p:spPr>
                  </p:pic>
                  <p:pic>
                    <p:nvPicPr>
                      <p:cNvPr id="55" name="Picture 54">
                        <a:extLst>
                          <a:ext uri="{FF2B5EF4-FFF2-40B4-BE49-F238E27FC236}">
                            <a16:creationId xmlns:a16="http://schemas.microsoft.com/office/drawing/2014/main" id="{A48ECB11-C784-46F1-8C7C-0E1B81048239}"/>
                          </a:ext>
                        </a:extLst>
                      </p:cNvPr>
                      <p:cNvPicPr>
                        <a:picLocks noChangeAspect="1"/>
                      </p:cNvPicPr>
                      <p:nvPr/>
                    </p:nvPicPr>
                    <p:blipFill rotWithShape="1">
                      <a:blip r:embed="rId3"/>
                      <a:srcRect l="-1374" t="31564" r="1374" b="15181"/>
                      <a:stretch/>
                    </p:blipFill>
                    <p:spPr>
                      <a:xfrm>
                        <a:off x="6899630" y="4342301"/>
                        <a:ext cx="542628" cy="268877"/>
                      </a:xfrm>
                      <a:prstGeom prst="rect">
                        <a:avLst/>
                      </a:prstGeom>
                    </p:spPr>
                  </p:pic>
                  <p:pic>
                    <p:nvPicPr>
                      <p:cNvPr id="57" name="Picture 56">
                        <a:extLst>
                          <a:ext uri="{FF2B5EF4-FFF2-40B4-BE49-F238E27FC236}">
                            <a16:creationId xmlns:a16="http://schemas.microsoft.com/office/drawing/2014/main" id="{B528EE02-3191-49DA-AAE6-88BCEA4D2E6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904602" y="703715"/>
                        <a:ext cx="502459" cy="511872"/>
                      </a:xfrm>
                      <a:prstGeom prst="rect">
                        <a:avLst/>
                      </a:prstGeom>
                    </p:spPr>
                  </p:pic>
                  <p:pic>
                    <p:nvPicPr>
                      <p:cNvPr id="59" name="Picture 58">
                        <a:extLst>
                          <a:ext uri="{FF2B5EF4-FFF2-40B4-BE49-F238E27FC236}">
                            <a16:creationId xmlns:a16="http://schemas.microsoft.com/office/drawing/2014/main" id="{6A8038EF-E0B5-4279-BC76-B91BD3CB9303}"/>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225906" y="674073"/>
                        <a:ext cx="512209" cy="476582"/>
                      </a:xfrm>
                      <a:prstGeom prst="rect">
                        <a:avLst/>
                      </a:prstGeom>
                    </p:spPr>
                  </p:pic>
                  <p:pic>
                    <p:nvPicPr>
                      <p:cNvPr id="60" name="Picture 59">
                        <a:extLst>
                          <a:ext uri="{FF2B5EF4-FFF2-40B4-BE49-F238E27FC236}">
                            <a16:creationId xmlns:a16="http://schemas.microsoft.com/office/drawing/2014/main" id="{DCAA4A1F-B540-48F6-9FC9-C7863B6CD1E4}"/>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flipH="1">
                        <a:off x="2161841" y="636865"/>
                        <a:ext cx="514381" cy="524400"/>
                      </a:xfrm>
                      <a:prstGeom prst="rect">
                        <a:avLst/>
                      </a:prstGeom>
                    </p:spPr>
                  </p:pic>
                  <p:pic>
                    <p:nvPicPr>
                      <p:cNvPr id="62" name="Picture 61">
                        <a:extLst>
                          <a:ext uri="{FF2B5EF4-FFF2-40B4-BE49-F238E27FC236}">
                            <a16:creationId xmlns:a16="http://schemas.microsoft.com/office/drawing/2014/main" id="{4A340AB2-4EB8-4503-9829-EB6293CF501F}"/>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7193072" y="639601"/>
                        <a:ext cx="825510" cy="579348"/>
                      </a:xfrm>
                      <a:prstGeom prst="rect">
                        <a:avLst/>
                      </a:prstGeom>
                    </p:spPr>
                  </p:pic>
                  <p:pic>
                    <p:nvPicPr>
                      <p:cNvPr id="63" name="Picture 62">
                        <a:extLst>
                          <a:ext uri="{FF2B5EF4-FFF2-40B4-BE49-F238E27FC236}">
                            <a16:creationId xmlns:a16="http://schemas.microsoft.com/office/drawing/2014/main" id="{DF33832D-440F-49D1-9FEE-CD72381B813D}"/>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4305139" y="691464"/>
                        <a:ext cx="757381" cy="469801"/>
                      </a:xfrm>
                      <a:prstGeom prst="rect">
                        <a:avLst/>
                      </a:prstGeom>
                    </p:spPr>
                  </p:pic>
                </p:grpSp>
                <p:sp>
                  <p:nvSpPr>
                    <p:cNvPr id="65" name="Arrow: Up-Down 64">
                      <a:extLst>
                        <a:ext uri="{FF2B5EF4-FFF2-40B4-BE49-F238E27FC236}">
                          <a16:creationId xmlns:a16="http://schemas.microsoft.com/office/drawing/2014/main" id="{37D67A4E-5953-44EF-A027-E0074027B845}"/>
                        </a:ext>
                      </a:extLst>
                    </p:cNvPr>
                    <p:cNvSpPr/>
                    <p:nvPr/>
                  </p:nvSpPr>
                  <p:spPr>
                    <a:xfrm>
                      <a:off x="3085718" y="5207782"/>
                      <a:ext cx="299955" cy="466933"/>
                    </a:xfrm>
                    <a:prstGeom prst="up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6" name="Arrow: Up-Down 65">
                      <a:extLst>
                        <a:ext uri="{FF2B5EF4-FFF2-40B4-BE49-F238E27FC236}">
                          <a16:creationId xmlns:a16="http://schemas.microsoft.com/office/drawing/2014/main" id="{C81BF81A-B089-4F7B-A750-C2ABF23BA038}"/>
                        </a:ext>
                      </a:extLst>
                    </p:cNvPr>
                    <p:cNvSpPr/>
                    <p:nvPr/>
                  </p:nvSpPr>
                  <p:spPr>
                    <a:xfrm>
                      <a:off x="7626584" y="5207782"/>
                      <a:ext cx="299955" cy="448328"/>
                    </a:xfrm>
                    <a:prstGeom prst="upDown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67" name="Picture 66">
                      <a:extLst>
                        <a:ext uri="{FF2B5EF4-FFF2-40B4-BE49-F238E27FC236}">
                          <a16:creationId xmlns:a16="http://schemas.microsoft.com/office/drawing/2014/main" id="{06B2FB7D-C96C-48A6-9BAF-D56DAE0012FA}"/>
                        </a:ext>
                      </a:extLst>
                    </p:cNvPr>
                    <p:cNvPicPr>
                      <a:picLocks noChangeAspect="1"/>
                    </p:cNvPicPr>
                    <p:nvPr/>
                  </p:nvPicPr>
                  <p:blipFill>
                    <a:blip r:embed="rId2"/>
                    <a:stretch>
                      <a:fillRect/>
                    </a:stretch>
                  </p:blipFill>
                  <p:spPr>
                    <a:xfrm>
                      <a:off x="5163144" y="5323693"/>
                      <a:ext cx="830962" cy="267868"/>
                    </a:xfrm>
                    <a:prstGeom prst="rect">
                      <a:avLst/>
                    </a:prstGeom>
                  </p:spPr>
                </p:pic>
                <p:sp>
                  <p:nvSpPr>
                    <p:cNvPr id="68" name="Arrow: Up-Down 67">
                      <a:extLst>
                        <a:ext uri="{FF2B5EF4-FFF2-40B4-BE49-F238E27FC236}">
                          <a16:creationId xmlns:a16="http://schemas.microsoft.com/office/drawing/2014/main" id="{357868DC-7FF0-41C5-8685-FA56362CE467}"/>
                        </a:ext>
                      </a:extLst>
                    </p:cNvPr>
                    <p:cNvSpPr/>
                    <p:nvPr/>
                  </p:nvSpPr>
                  <p:spPr>
                    <a:xfrm>
                      <a:off x="6473500" y="3111598"/>
                      <a:ext cx="271327" cy="35243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grpSp>
              <p:pic>
                <p:nvPicPr>
                  <p:cNvPr id="75" name="Picture 74">
                    <a:extLst>
                      <a:ext uri="{FF2B5EF4-FFF2-40B4-BE49-F238E27FC236}">
                        <a16:creationId xmlns:a16="http://schemas.microsoft.com/office/drawing/2014/main" id="{6B371957-32BA-475A-8B9E-F56F2AADC6A2}"/>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5170472" y="864754"/>
                    <a:ext cx="757381" cy="478527"/>
                  </a:xfrm>
                  <a:prstGeom prst="rect">
                    <a:avLst/>
                  </a:prstGeom>
                </p:spPr>
              </p:pic>
            </p:grpSp>
            <p:pic>
              <p:nvPicPr>
                <p:cNvPr id="80" name="Picture 79">
                  <a:extLst>
                    <a:ext uri="{FF2B5EF4-FFF2-40B4-BE49-F238E27FC236}">
                      <a16:creationId xmlns:a16="http://schemas.microsoft.com/office/drawing/2014/main" id="{6B8EC696-6F22-4C3D-B311-0FF8A621C633}"/>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9300688" y="1216793"/>
                  <a:ext cx="377855" cy="280116"/>
                </a:xfrm>
                <a:prstGeom prst="rect">
                  <a:avLst/>
                </a:prstGeom>
              </p:spPr>
            </p:pic>
            <p:pic>
              <p:nvPicPr>
                <p:cNvPr id="81" name="Picture 80">
                  <a:extLst>
                    <a:ext uri="{FF2B5EF4-FFF2-40B4-BE49-F238E27FC236}">
                      <a16:creationId xmlns:a16="http://schemas.microsoft.com/office/drawing/2014/main" id="{B034F4A5-27DE-41BD-A5FD-7520E2B72933}"/>
                    </a:ext>
                  </a:extLst>
                </p:cNvPr>
                <p:cNvPicPr>
                  <a:picLocks noChangeAspect="1"/>
                </p:cNvPicPr>
                <p:nvPr/>
              </p:nvPicPr>
              <p:blipFill rotWithShape="1">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rcRect l="22588" r="23585" b="10743"/>
                <a:stretch/>
              </p:blipFill>
              <p:spPr>
                <a:xfrm>
                  <a:off x="8392268" y="810547"/>
                  <a:ext cx="216193" cy="395203"/>
                </a:xfrm>
                <a:prstGeom prst="rect">
                  <a:avLst/>
                </a:prstGeom>
              </p:spPr>
            </p:pic>
          </p:grpSp>
          <p:pic>
            <p:nvPicPr>
              <p:cNvPr id="84" name="Picture 83">
                <a:extLst>
                  <a:ext uri="{FF2B5EF4-FFF2-40B4-BE49-F238E27FC236}">
                    <a16:creationId xmlns:a16="http://schemas.microsoft.com/office/drawing/2014/main" id="{FBE45C19-E695-4BA8-A896-D6E2CD97FC09}"/>
                  </a:ext>
                </a:extLst>
              </p:cNvPr>
              <p:cNvPicPr>
                <a:picLocks noChangeAspect="1"/>
              </p:cNvPicPr>
              <p:nvPr/>
            </p:nvPicPr>
            <p:blipFill>
              <a:blip r:embed="rId20">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9157609" y="807490"/>
                <a:ext cx="392036" cy="392036"/>
              </a:xfrm>
              <a:prstGeom prst="rect">
                <a:avLst/>
              </a:prstGeom>
            </p:spPr>
          </p:pic>
        </p:grpSp>
        <p:sp>
          <p:nvSpPr>
            <p:cNvPr id="87" name="Arrow: Up-Down 86">
              <a:extLst>
                <a:ext uri="{FF2B5EF4-FFF2-40B4-BE49-F238E27FC236}">
                  <a16:creationId xmlns:a16="http://schemas.microsoft.com/office/drawing/2014/main" id="{D1B2CE12-2D05-47E0-BAC5-B0CE496D9788}"/>
                </a:ext>
              </a:extLst>
            </p:cNvPr>
            <p:cNvSpPr/>
            <p:nvPr/>
          </p:nvSpPr>
          <p:spPr>
            <a:xfrm>
              <a:off x="5214131" y="3121463"/>
              <a:ext cx="264771" cy="34587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3" name="Picture 2">
              <a:extLst>
                <a:ext uri="{FF2B5EF4-FFF2-40B4-BE49-F238E27FC236}">
                  <a16:creationId xmlns:a16="http://schemas.microsoft.com/office/drawing/2014/main" id="{079FD23A-7B79-42D3-BB70-4EFF67F7B506}"/>
                </a:ext>
              </a:extLst>
            </p:cNvPr>
            <p:cNvPicPr>
              <a:picLocks noChangeAspect="1"/>
            </p:cNvPicPr>
            <p:nvPr/>
          </p:nvPicPr>
          <p:blipFill>
            <a:blip r:embed="rId22">
              <a:extLst>
                <a:ext uri="{28A0092B-C50C-407E-A947-70E740481C1C}">
                  <a14:useLocalDpi xmlns:a14="http://schemas.microsoft.com/office/drawing/2010/main" val="0"/>
                </a:ext>
                <a:ext uri="{837473B0-CC2E-450A-ABE3-18F120FF3D39}">
                  <a1611:picAttrSrcUrl xmlns:a1611="http://schemas.microsoft.com/office/drawing/2016/11/main" r:id="rId23"/>
                </a:ext>
              </a:extLst>
            </a:blip>
            <a:stretch>
              <a:fillRect/>
            </a:stretch>
          </p:blipFill>
          <p:spPr>
            <a:xfrm>
              <a:off x="6069790" y="926904"/>
              <a:ext cx="794400" cy="446850"/>
            </a:xfrm>
            <a:prstGeom prst="rect">
              <a:avLst/>
            </a:prstGeom>
          </p:spPr>
        </p:pic>
      </p:grpSp>
    </p:spTree>
    <p:extLst>
      <p:ext uri="{BB962C8B-B14F-4D97-AF65-F5344CB8AC3E}">
        <p14:creationId xmlns:p14="http://schemas.microsoft.com/office/powerpoint/2010/main" val="895516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D4BD0-5BA8-41F5-AB94-BE92E8BA16F6}"/>
              </a:ext>
            </a:extLst>
          </p:cNvPr>
          <p:cNvSpPr>
            <a:spLocks noGrp="1"/>
          </p:cNvSpPr>
          <p:nvPr>
            <p:ph type="title"/>
          </p:nvPr>
        </p:nvSpPr>
        <p:spPr>
          <a:xfrm>
            <a:off x="0" y="0"/>
            <a:ext cx="12192000" cy="783191"/>
          </a:xfrm>
          <a:solidFill>
            <a:schemeClr val="accent1">
              <a:lumMod val="40000"/>
              <a:lumOff val="60000"/>
            </a:schemeClr>
          </a:solidFill>
        </p:spPr>
        <p:txBody>
          <a:bodyPr>
            <a:normAutofit/>
          </a:bodyPr>
          <a:lstStyle/>
          <a:p>
            <a:r>
              <a:rPr lang="en-US" sz="3600" b="1" dirty="0"/>
              <a:t>Process Scenario 1: Enrollment to Control &amp; Observational Groups </a:t>
            </a:r>
          </a:p>
        </p:txBody>
      </p:sp>
      <p:sp>
        <p:nvSpPr>
          <p:cNvPr id="4" name="Footer Placeholder 3">
            <a:extLst>
              <a:ext uri="{FF2B5EF4-FFF2-40B4-BE49-F238E27FC236}">
                <a16:creationId xmlns:a16="http://schemas.microsoft.com/office/drawing/2014/main" id="{4FFE3DA7-33EF-49B8-929D-B16E273357A2}"/>
              </a:ext>
            </a:extLst>
          </p:cNvPr>
          <p:cNvSpPr>
            <a:spLocks noGrp="1"/>
          </p:cNvSpPr>
          <p:nvPr>
            <p:ph type="ftr" sz="quarter" idx="11"/>
          </p:nvPr>
        </p:nvSpPr>
        <p:spPr/>
        <p:txBody>
          <a:bodyPr/>
          <a:lstStyle/>
          <a:p>
            <a:r>
              <a:rPr lang="en-US" dirty="0"/>
              <a:t>All rights reserved.  Cannot distribute.  Confidential</a:t>
            </a:r>
          </a:p>
        </p:txBody>
      </p:sp>
      <p:sp>
        <p:nvSpPr>
          <p:cNvPr id="5" name="Slide Number Placeholder 4">
            <a:extLst>
              <a:ext uri="{FF2B5EF4-FFF2-40B4-BE49-F238E27FC236}">
                <a16:creationId xmlns:a16="http://schemas.microsoft.com/office/drawing/2014/main" id="{A371E586-2989-4470-B269-DFED7C4FE02C}"/>
              </a:ext>
            </a:extLst>
          </p:cNvPr>
          <p:cNvSpPr>
            <a:spLocks noGrp="1"/>
          </p:cNvSpPr>
          <p:nvPr>
            <p:ph type="sldNum" sz="quarter" idx="12"/>
          </p:nvPr>
        </p:nvSpPr>
        <p:spPr/>
        <p:txBody>
          <a:bodyPr/>
          <a:lstStyle/>
          <a:p>
            <a:fld id="{17D3C0D7-CDC6-4E3D-ADED-72DD6C8BCDB7}" type="slidenum">
              <a:rPr lang="en-US" smtClean="0"/>
              <a:t>33</a:t>
            </a:fld>
            <a:endParaRPr lang="en-US" dirty="0"/>
          </a:p>
        </p:txBody>
      </p:sp>
      <p:pic>
        <p:nvPicPr>
          <p:cNvPr id="6" name="Content Placeholder 5">
            <a:extLst>
              <a:ext uri="{FF2B5EF4-FFF2-40B4-BE49-F238E27FC236}">
                <a16:creationId xmlns:a16="http://schemas.microsoft.com/office/drawing/2014/main" id="{8CDF9AFF-FD0C-486A-B06A-DF581CBAAF2B}"/>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642287" y="1253331"/>
            <a:ext cx="8735089" cy="5009246"/>
          </a:xfrm>
          <a:prstGeom prst="rect">
            <a:avLst/>
          </a:prstGeom>
          <a:noFill/>
          <a:ln>
            <a:solidFill>
              <a:schemeClr val="tx1"/>
            </a:solidFill>
          </a:ln>
        </p:spPr>
      </p:pic>
      <p:sp>
        <p:nvSpPr>
          <p:cNvPr id="3" name="TextBox 2">
            <a:extLst>
              <a:ext uri="{FF2B5EF4-FFF2-40B4-BE49-F238E27FC236}">
                <a16:creationId xmlns:a16="http://schemas.microsoft.com/office/drawing/2014/main" id="{11D41718-7190-4EF9-B38E-29827353370F}"/>
              </a:ext>
            </a:extLst>
          </p:cNvPr>
          <p:cNvSpPr txBox="1"/>
          <p:nvPr/>
        </p:nvSpPr>
        <p:spPr>
          <a:xfrm>
            <a:off x="85061" y="3429000"/>
            <a:ext cx="1425518" cy="2031325"/>
          </a:xfrm>
          <a:prstGeom prst="rect">
            <a:avLst/>
          </a:prstGeom>
          <a:solidFill>
            <a:schemeClr val="accent4">
              <a:lumMod val="40000"/>
              <a:lumOff val="60000"/>
            </a:schemeClr>
          </a:solidFill>
        </p:spPr>
        <p:txBody>
          <a:bodyPr wrap="none" rtlCol="0">
            <a:spAutoFit/>
          </a:bodyPr>
          <a:lstStyle/>
          <a:p>
            <a:r>
              <a:rPr lang="en-US" dirty="0"/>
              <a:t>Each Pilot </a:t>
            </a:r>
          </a:p>
          <a:p>
            <a:r>
              <a:rPr lang="en-US" dirty="0"/>
              <a:t>Site will</a:t>
            </a:r>
          </a:p>
          <a:p>
            <a:r>
              <a:rPr lang="en-US" dirty="0"/>
              <a:t>suggest their</a:t>
            </a:r>
          </a:p>
          <a:p>
            <a:r>
              <a:rPr lang="en-US" dirty="0"/>
              <a:t>Preferred </a:t>
            </a:r>
          </a:p>
          <a:p>
            <a:r>
              <a:rPr lang="en-US" dirty="0"/>
              <a:t>criteria for </a:t>
            </a:r>
          </a:p>
          <a:p>
            <a:r>
              <a:rPr lang="en-US" dirty="0"/>
              <a:t>Patient </a:t>
            </a:r>
          </a:p>
          <a:p>
            <a:r>
              <a:rPr lang="en-US" dirty="0"/>
              <a:t>identification</a:t>
            </a:r>
          </a:p>
        </p:txBody>
      </p:sp>
      <p:sp>
        <p:nvSpPr>
          <p:cNvPr id="7" name="Arrow: Right 6">
            <a:extLst>
              <a:ext uri="{FF2B5EF4-FFF2-40B4-BE49-F238E27FC236}">
                <a16:creationId xmlns:a16="http://schemas.microsoft.com/office/drawing/2014/main" id="{DCD684B6-12DE-4C86-9246-463419760DAC}"/>
              </a:ext>
            </a:extLst>
          </p:cNvPr>
          <p:cNvSpPr/>
          <p:nvPr/>
        </p:nvSpPr>
        <p:spPr>
          <a:xfrm>
            <a:off x="1318437" y="3757954"/>
            <a:ext cx="496187" cy="3036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686553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390A0-28EC-412A-A99A-3AEBDEE787E6}"/>
              </a:ext>
            </a:extLst>
          </p:cNvPr>
          <p:cNvSpPr>
            <a:spLocks noGrp="1"/>
          </p:cNvSpPr>
          <p:nvPr>
            <p:ph type="title"/>
          </p:nvPr>
        </p:nvSpPr>
        <p:spPr>
          <a:xfrm>
            <a:off x="0" y="0"/>
            <a:ext cx="12192000" cy="857619"/>
          </a:xfrm>
          <a:solidFill>
            <a:schemeClr val="accent1">
              <a:lumMod val="20000"/>
              <a:lumOff val="80000"/>
            </a:schemeClr>
          </a:solidFill>
        </p:spPr>
        <p:txBody>
          <a:bodyPr>
            <a:normAutofit fontScale="90000"/>
          </a:bodyPr>
          <a:lstStyle/>
          <a:p>
            <a:r>
              <a:rPr lang="en-US" sz="3200" b="1" dirty="0"/>
              <a:t>Process Scenario 2:  Register Providers and Professionals (Scaling through Technology)</a:t>
            </a:r>
          </a:p>
        </p:txBody>
      </p:sp>
      <p:sp>
        <p:nvSpPr>
          <p:cNvPr id="4" name="Footer Placeholder 3">
            <a:extLst>
              <a:ext uri="{FF2B5EF4-FFF2-40B4-BE49-F238E27FC236}">
                <a16:creationId xmlns:a16="http://schemas.microsoft.com/office/drawing/2014/main" id="{8A9C46F7-2B61-446A-A514-6C38EC98C79C}"/>
              </a:ext>
            </a:extLst>
          </p:cNvPr>
          <p:cNvSpPr>
            <a:spLocks noGrp="1"/>
          </p:cNvSpPr>
          <p:nvPr>
            <p:ph type="ftr" sz="quarter" idx="11"/>
          </p:nvPr>
        </p:nvSpPr>
        <p:spPr/>
        <p:txBody>
          <a:bodyPr/>
          <a:lstStyle/>
          <a:p>
            <a:r>
              <a:rPr lang="en-US" dirty="0"/>
              <a:t>All rights reserved.  Cannot distribute.  Confidential</a:t>
            </a:r>
          </a:p>
        </p:txBody>
      </p:sp>
      <p:sp>
        <p:nvSpPr>
          <p:cNvPr id="5" name="Slide Number Placeholder 4">
            <a:extLst>
              <a:ext uri="{FF2B5EF4-FFF2-40B4-BE49-F238E27FC236}">
                <a16:creationId xmlns:a16="http://schemas.microsoft.com/office/drawing/2014/main" id="{B196F674-1917-4D2B-892E-751DFDF26329}"/>
              </a:ext>
            </a:extLst>
          </p:cNvPr>
          <p:cNvSpPr>
            <a:spLocks noGrp="1"/>
          </p:cNvSpPr>
          <p:nvPr>
            <p:ph type="sldNum" sz="quarter" idx="12"/>
          </p:nvPr>
        </p:nvSpPr>
        <p:spPr/>
        <p:txBody>
          <a:bodyPr/>
          <a:lstStyle/>
          <a:p>
            <a:fld id="{17D3C0D7-CDC6-4E3D-ADED-72DD6C8BCDB7}" type="slidenum">
              <a:rPr lang="en-US" smtClean="0"/>
              <a:t>34</a:t>
            </a:fld>
            <a:endParaRPr lang="en-US" dirty="0"/>
          </a:p>
        </p:txBody>
      </p:sp>
      <p:sp>
        <p:nvSpPr>
          <p:cNvPr id="6" name="Rectangle 5">
            <a:extLst>
              <a:ext uri="{FF2B5EF4-FFF2-40B4-BE49-F238E27FC236}">
                <a16:creationId xmlns:a16="http://schemas.microsoft.com/office/drawing/2014/main" id="{6A46AE6A-DD80-479E-88F7-A78F557A6A80}"/>
              </a:ext>
            </a:extLst>
          </p:cNvPr>
          <p:cNvSpPr/>
          <p:nvPr/>
        </p:nvSpPr>
        <p:spPr>
          <a:xfrm>
            <a:off x="5664752" y="701383"/>
            <a:ext cx="1444922" cy="571193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(Pilot System) to Register</a:t>
            </a:r>
          </a:p>
          <a:p>
            <a:pPr algn="ctr"/>
            <a:r>
              <a:rPr lang="en-US" b="1" dirty="0">
                <a:solidFill>
                  <a:schemeClr val="tx1"/>
                </a:solidFill>
              </a:rPr>
              <a:t>Hospitals, GPs, Home Health and </a:t>
            </a:r>
          </a:p>
          <a:p>
            <a:pPr algn="ctr"/>
            <a:r>
              <a:rPr lang="en-US" b="1" dirty="0">
                <a:solidFill>
                  <a:schemeClr val="tx1"/>
                </a:solidFill>
              </a:rPr>
              <a:t>Other Certified </a:t>
            </a:r>
          </a:p>
          <a:p>
            <a:pPr algn="ctr"/>
            <a:r>
              <a:rPr lang="en-US" b="1" dirty="0">
                <a:solidFill>
                  <a:schemeClr val="tx1"/>
                </a:solidFill>
              </a:rPr>
              <a:t>External</a:t>
            </a:r>
          </a:p>
          <a:p>
            <a:pPr algn="ctr"/>
            <a:r>
              <a:rPr lang="en-US" b="1" dirty="0">
                <a:solidFill>
                  <a:schemeClr val="tx1"/>
                </a:solidFill>
              </a:rPr>
              <a:t>Providers</a:t>
            </a:r>
          </a:p>
        </p:txBody>
      </p:sp>
      <p:cxnSp>
        <p:nvCxnSpPr>
          <p:cNvPr id="7" name="Connector: Elbow 6">
            <a:extLst>
              <a:ext uri="{FF2B5EF4-FFF2-40B4-BE49-F238E27FC236}">
                <a16:creationId xmlns:a16="http://schemas.microsoft.com/office/drawing/2014/main" id="{8ED0CA67-A4BA-4835-92DC-37C47A7B55E2}"/>
              </a:ext>
            </a:extLst>
          </p:cNvPr>
          <p:cNvCxnSpPr>
            <a:cxnSpLocks/>
            <a:endCxn id="6" idx="1"/>
          </p:cNvCxnSpPr>
          <p:nvPr/>
        </p:nvCxnSpPr>
        <p:spPr>
          <a:xfrm flipV="1">
            <a:off x="2390654" y="3557353"/>
            <a:ext cx="3274098" cy="163154"/>
          </a:xfrm>
          <a:prstGeom prst="bentConnector3">
            <a:avLst>
              <a:gd name="adj1" fmla="val 50000"/>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AD47F4F0-CD44-47B7-B078-114412E4E5B8}"/>
              </a:ext>
            </a:extLst>
          </p:cNvPr>
          <p:cNvSpPr txBox="1"/>
          <p:nvPr/>
        </p:nvSpPr>
        <p:spPr>
          <a:xfrm>
            <a:off x="2968693" y="1014539"/>
            <a:ext cx="2241334" cy="584775"/>
          </a:xfrm>
          <a:prstGeom prst="rect">
            <a:avLst/>
          </a:prstGeom>
          <a:solidFill>
            <a:schemeClr val="accent6">
              <a:lumMod val="40000"/>
              <a:lumOff val="60000"/>
            </a:schemeClr>
          </a:solidFill>
        </p:spPr>
        <p:txBody>
          <a:bodyPr wrap="square" rtlCol="0">
            <a:spAutoFit/>
          </a:bodyPr>
          <a:lstStyle/>
          <a:p>
            <a:r>
              <a:rPr lang="en-US" sz="1600" dirty="0"/>
              <a:t>Register Hospital Clinical Team</a:t>
            </a:r>
          </a:p>
        </p:txBody>
      </p:sp>
      <p:sp>
        <p:nvSpPr>
          <p:cNvPr id="11" name="TextBox 10">
            <a:extLst>
              <a:ext uri="{FF2B5EF4-FFF2-40B4-BE49-F238E27FC236}">
                <a16:creationId xmlns:a16="http://schemas.microsoft.com/office/drawing/2014/main" id="{F02DF87C-39E7-4433-B4F7-B99554F9199C}"/>
              </a:ext>
            </a:extLst>
          </p:cNvPr>
          <p:cNvSpPr txBox="1"/>
          <p:nvPr/>
        </p:nvSpPr>
        <p:spPr>
          <a:xfrm>
            <a:off x="3007411" y="3313023"/>
            <a:ext cx="2241334" cy="830997"/>
          </a:xfrm>
          <a:prstGeom prst="rect">
            <a:avLst/>
          </a:prstGeom>
          <a:solidFill>
            <a:schemeClr val="accent6">
              <a:lumMod val="40000"/>
              <a:lumOff val="60000"/>
            </a:schemeClr>
          </a:solidFill>
        </p:spPr>
        <p:txBody>
          <a:bodyPr wrap="square" rtlCol="0">
            <a:spAutoFit/>
          </a:bodyPr>
          <a:lstStyle/>
          <a:p>
            <a:r>
              <a:rPr lang="en-US" sz="1600" dirty="0"/>
              <a:t>Review capability to </a:t>
            </a:r>
          </a:p>
          <a:p>
            <a:r>
              <a:rPr lang="en-US" sz="1600" dirty="0"/>
              <a:t>Enroll patients. Set roles </a:t>
            </a:r>
          </a:p>
          <a:p>
            <a:r>
              <a:rPr lang="en-US" sz="1600" dirty="0"/>
              <a:t>And GDPR policies </a:t>
            </a:r>
          </a:p>
        </p:txBody>
      </p:sp>
      <p:sp>
        <p:nvSpPr>
          <p:cNvPr id="12" name="TextBox 11">
            <a:extLst>
              <a:ext uri="{FF2B5EF4-FFF2-40B4-BE49-F238E27FC236}">
                <a16:creationId xmlns:a16="http://schemas.microsoft.com/office/drawing/2014/main" id="{F69B398A-AF5A-4C91-967B-C48D531D0129}"/>
              </a:ext>
            </a:extLst>
          </p:cNvPr>
          <p:cNvSpPr txBox="1"/>
          <p:nvPr/>
        </p:nvSpPr>
        <p:spPr>
          <a:xfrm>
            <a:off x="2947724" y="4865192"/>
            <a:ext cx="2241334" cy="584775"/>
          </a:xfrm>
          <a:prstGeom prst="rect">
            <a:avLst/>
          </a:prstGeom>
          <a:solidFill>
            <a:schemeClr val="accent6">
              <a:lumMod val="40000"/>
              <a:lumOff val="60000"/>
            </a:schemeClr>
          </a:solidFill>
        </p:spPr>
        <p:txBody>
          <a:bodyPr wrap="square" rtlCol="0">
            <a:spAutoFit/>
          </a:bodyPr>
          <a:lstStyle/>
          <a:p>
            <a:r>
              <a:rPr lang="en-US" sz="1600" dirty="0"/>
              <a:t>Set up userids/passwords </a:t>
            </a:r>
          </a:p>
        </p:txBody>
      </p:sp>
      <p:cxnSp>
        <p:nvCxnSpPr>
          <p:cNvPr id="13" name="Connector: Elbow 12">
            <a:extLst>
              <a:ext uri="{FF2B5EF4-FFF2-40B4-BE49-F238E27FC236}">
                <a16:creationId xmlns:a16="http://schemas.microsoft.com/office/drawing/2014/main" id="{6080F0F8-B9AD-41F0-B1E1-22B785C6A85C}"/>
              </a:ext>
            </a:extLst>
          </p:cNvPr>
          <p:cNvCxnSpPr>
            <a:cxnSpLocks/>
            <a:stCxn id="55" idx="2"/>
            <a:endCxn id="12" idx="1"/>
          </p:cNvCxnSpPr>
          <p:nvPr/>
        </p:nvCxnSpPr>
        <p:spPr>
          <a:xfrm rot="16200000" flipH="1">
            <a:off x="1680200" y="3890056"/>
            <a:ext cx="1259782" cy="1275265"/>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DC3A9800-938C-48C7-9F89-E8FFE4AF496A}"/>
              </a:ext>
            </a:extLst>
          </p:cNvPr>
          <p:cNvSpPr/>
          <p:nvPr/>
        </p:nvSpPr>
        <p:spPr>
          <a:xfrm>
            <a:off x="2536094" y="1341547"/>
            <a:ext cx="349035" cy="39446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7" name="Oval 16">
            <a:extLst>
              <a:ext uri="{FF2B5EF4-FFF2-40B4-BE49-F238E27FC236}">
                <a16:creationId xmlns:a16="http://schemas.microsoft.com/office/drawing/2014/main" id="{B0D027DC-E8F6-4139-B2FC-896AA0711DC5}"/>
              </a:ext>
            </a:extLst>
          </p:cNvPr>
          <p:cNvSpPr/>
          <p:nvPr/>
        </p:nvSpPr>
        <p:spPr>
          <a:xfrm>
            <a:off x="2547624" y="3219326"/>
            <a:ext cx="349035" cy="39446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8" name="Oval 17">
            <a:extLst>
              <a:ext uri="{FF2B5EF4-FFF2-40B4-BE49-F238E27FC236}">
                <a16:creationId xmlns:a16="http://schemas.microsoft.com/office/drawing/2014/main" id="{8A1AD401-F2F8-4CBA-A9F7-D9274EC30F11}"/>
              </a:ext>
            </a:extLst>
          </p:cNvPr>
          <p:cNvSpPr/>
          <p:nvPr/>
        </p:nvSpPr>
        <p:spPr>
          <a:xfrm>
            <a:off x="2536094" y="4726852"/>
            <a:ext cx="349035" cy="39446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9" name="Oval 18">
            <a:extLst>
              <a:ext uri="{FF2B5EF4-FFF2-40B4-BE49-F238E27FC236}">
                <a16:creationId xmlns:a16="http://schemas.microsoft.com/office/drawing/2014/main" id="{2C0A8832-DFC3-4AFE-AC99-A1DC0324D73B}"/>
              </a:ext>
            </a:extLst>
          </p:cNvPr>
          <p:cNvSpPr/>
          <p:nvPr/>
        </p:nvSpPr>
        <p:spPr>
          <a:xfrm>
            <a:off x="7347769" y="1046452"/>
            <a:ext cx="349035" cy="39446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0" name="Oval 19">
            <a:extLst>
              <a:ext uri="{FF2B5EF4-FFF2-40B4-BE49-F238E27FC236}">
                <a16:creationId xmlns:a16="http://schemas.microsoft.com/office/drawing/2014/main" id="{11327D6D-EDA2-4A34-9E27-8653FCB29508}"/>
              </a:ext>
            </a:extLst>
          </p:cNvPr>
          <p:cNvSpPr/>
          <p:nvPr/>
        </p:nvSpPr>
        <p:spPr>
          <a:xfrm>
            <a:off x="7363917" y="2048099"/>
            <a:ext cx="349035" cy="39446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21" name="Oval 20">
            <a:extLst>
              <a:ext uri="{FF2B5EF4-FFF2-40B4-BE49-F238E27FC236}">
                <a16:creationId xmlns:a16="http://schemas.microsoft.com/office/drawing/2014/main" id="{FAA6E20D-27F6-4A0E-AC31-6B4F3A3C7430}"/>
              </a:ext>
            </a:extLst>
          </p:cNvPr>
          <p:cNvSpPr/>
          <p:nvPr/>
        </p:nvSpPr>
        <p:spPr>
          <a:xfrm>
            <a:off x="7383256" y="3711191"/>
            <a:ext cx="349035" cy="39446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23" name="TextBox 22">
            <a:extLst>
              <a:ext uri="{FF2B5EF4-FFF2-40B4-BE49-F238E27FC236}">
                <a16:creationId xmlns:a16="http://schemas.microsoft.com/office/drawing/2014/main" id="{E5884D67-5944-4A68-BB7A-371ABA7157F3}"/>
              </a:ext>
            </a:extLst>
          </p:cNvPr>
          <p:cNvSpPr txBox="1"/>
          <p:nvPr/>
        </p:nvSpPr>
        <p:spPr>
          <a:xfrm>
            <a:off x="257435" y="3258842"/>
            <a:ext cx="1476238" cy="923330"/>
          </a:xfrm>
          <a:prstGeom prst="rect">
            <a:avLst/>
          </a:prstGeom>
          <a:noFill/>
        </p:spPr>
        <p:txBody>
          <a:bodyPr wrap="none" rtlCol="0">
            <a:spAutoFit/>
          </a:bodyPr>
          <a:lstStyle/>
          <a:p>
            <a:r>
              <a:rPr lang="en-US" dirty="0"/>
              <a:t>Pilot</a:t>
            </a:r>
          </a:p>
          <a:p>
            <a:r>
              <a:rPr lang="en-US" dirty="0"/>
              <a:t>System</a:t>
            </a:r>
          </a:p>
          <a:p>
            <a:r>
              <a:rPr lang="en-US" dirty="0"/>
              <a:t>Administrator</a:t>
            </a:r>
          </a:p>
        </p:txBody>
      </p:sp>
      <p:cxnSp>
        <p:nvCxnSpPr>
          <p:cNvPr id="24" name="Connector: Elbow 23">
            <a:extLst>
              <a:ext uri="{FF2B5EF4-FFF2-40B4-BE49-F238E27FC236}">
                <a16:creationId xmlns:a16="http://schemas.microsoft.com/office/drawing/2014/main" id="{77531D81-188A-491B-BFC3-F132D2CF7C7E}"/>
              </a:ext>
            </a:extLst>
          </p:cNvPr>
          <p:cNvCxnSpPr>
            <a:cxnSpLocks/>
            <a:stCxn id="55" idx="0"/>
            <a:endCxn id="8" idx="1"/>
          </p:cNvCxnSpPr>
          <p:nvPr/>
        </p:nvCxnSpPr>
        <p:spPr>
          <a:xfrm rot="5400000" flipH="1" flipV="1">
            <a:off x="1489683" y="1489703"/>
            <a:ext cx="1661786" cy="1296234"/>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5DEA78D-0BDA-499B-8B72-4318B97EAF62}"/>
              </a:ext>
            </a:extLst>
          </p:cNvPr>
          <p:cNvCxnSpPr>
            <a:cxnSpLocks/>
            <a:stCxn id="12" idx="3"/>
          </p:cNvCxnSpPr>
          <p:nvPr/>
        </p:nvCxnSpPr>
        <p:spPr>
          <a:xfrm flipV="1">
            <a:off x="5189058" y="5156758"/>
            <a:ext cx="486476" cy="82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20BFCA8-80B5-4570-9924-05545C943678}"/>
              </a:ext>
            </a:extLst>
          </p:cNvPr>
          <p:cNvCxnSpPr>
            <a:cxnSpLocks/>
            <a:stCxn id="8" idx="3"/>
          </p:cNvCxnSpPr>
          <p:nvPr/>
        </p:nvCxnSpPr>
        <p:spPr>
          <a:xfrm>
            <a:off x="5210027" y="1306927"/>
            <a:ext cx="409977" cy="1283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0" name="Picture 29">
            <a:extLst>
              <a:ext uri="{FF2B5EF4-FFF2-40B4-BE49-F238E27FC236}">
                <a16:creationId xmlns:a16="http://schemas.microsoft.com/office/drawing/2014/main" id="{90630D20-FE28-4E9B-B516-0B1A8660C2F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86576" y="2463832"/>
            <a:ext cx="971035" cy="732423"/>
          </a:xfrm>
          <a:prstGeom prst="rect">
            <a:avLst/>
          </a:prstGeom>
        </p:spPr>
      </p:pic>
      <p:sp>
        <p:nvSpPr>
          <p:cNvPr id="34" name="TextBox 33">
            <a:extLst>
              <a:ext uri="{FF2B5EF4-FFF2-40B4-BE49-F238E27FC236}">
                <a16:creationId xmlns:a16="http://schemas.microsoft.com/office/drawing/2014/main" id="{72AA0AE3-4D81-44E1-8D44-E8470A2C931B}"/>
              </a:ext>
            </a:extLst>
          </p:cNvPr>
          <p:cNvSpPr txBox="1"/>
          <p:nvPr/>
        </p:nvSpPr>
        <p:spPr>
          <a:xfrm>
            <a:off x="2896659" y="2108384"/>
            <a:ext cx="1416542" cy="1384995"/>
          </a:xfrm>
          <a:prstGeom prst="rect">
            <a:avLst/>
          </a:prstGeom>
          <a:noFill/>
        </p:spPr>
        <p:txBody>
          <a:bodyPr wrap="none" rtlCol="0">
            <a:spAutoFit/>
          </a:bodyPr>
          <a:lstStyle/>
          <a:p>
            <a:pPr marL="285750" indent="-285750">
              <a:buFont typeface="Arial" panose="020B0604020202020204" pitchFamily="34" charset="0"/>
              <a:buChar char="•"/>
            </a:pPr>
            <a:r>
              <a:rPr lang="en-US" sz="1200" dirty="0"/>
              <a:t>Hospital</a:t>
            </a:r>
          </a:p>
          <a:p>
            <a:pPr marL="285750" indent="-285750">
              <a:buFont typeface="Arial" panose="020B0604020202020204" pitchFamily="34" charset="0"/>
              <a:buChar char="•"/>
            </a:pPr>
            <a:r>
              <a:rPr lang="en-US" sz="1200" dirty="0"/>
              <a:t>Case manager</a:t>
            </a:r>
          </a:p>
          <a:p>
            <a:pPr marL="285750" indent="-285750">
              <a:buFont typeface="Arial" panose="020B0604020202020204" pitchFamily="34" charset="0"/>
              <a:buChar char="•"/>
            </a:pPr>
            <a:r>
              <a:rPr lang="en-US" sz="1200" dirty="0"/>
              <a:t>Hospital GP</a:t>
            </a:r>
          </a:p>
          <a:p>
            <a:pPr marL="285750" indent="-285750">
              <a:buFont typeface="Arial" panose="020B0604020202020204" pitchFamily="34" charset="0"/>
              <a:buChar char="•"/>
            </a:pPr>
            <a:r>
              <a:rPr lang="en-US" sz="1200" dirty="0"/>
              <a:t>Palliative nurse</a:t>
            </a:r>
          </a:p>
          <a:p>
            <a:pPr marL="285750" indent="-285750">
              <a:buFont typeface="Arial" panose="020B0604020202020204" pitchFamily="34" charset="0"/>
              <a:buChar char="•"/>
            </a:pPr>
            <a:r>
              <a:rPr lang="en-US" sz="1200" dirty="0"/>
              <a:t>Clinical nurse</a:t>
            </a:r>
          </a:p>
          <a:p>
            <a:pPr marL="285750" indent="-285750">
              <a:buFont typeface="Arial" panose="020B0604020202020204" pitchFamily="34" charset="0"/>
              <a:buChar char="•"/>
            </a:pPr>
            <a:r>
              <a:rPr lang="en-US" sz="1200" dirty="0"/>
              <a:t>Social worker</a:t>
            </a:r>
          </a:p>
          <a:p>
            <a:pPr marL="285750" indent="-285750">
              <a:buFont typeface="Arial" panose="020B0604020202020204" pitchFamily="34" charset="0"/>
              <a:buChar char="•"/>
            </a:pPr>
            <a:endParaRPr lang="en-US" sz="1200" dirty="0"/>
          </a:p>
        </p:txBody>
      </p:sp>
      <p:sp>
        <p:nvSpPr>
          <p:cNvPr id="40" name="Oval 39">
            <a:extLst>
              <a:ext uri="{FF2B5EF4-FFF2-40B4-BE49-F238E27FC236}">
                <a16:creationId xmlns:a16="http://schemas.microsoft.com/office/drawing/2014/main" id="{C776FA26-5EB9-4A41-B4B7-281FBE6DBFFC}"/>
              </a:ext>
            </a:extLst>
          </p:cNvPr>
          <p:cNvSpPr/>
          <p:nvPr/>
        </p:nvSpPr>
        <p:spPr>
          <a:xfrm>
            <a:off x="7383257" y="4747270"/>
            <a:ext cx="349035" cy="39446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42" name="Oval 41">
            <a:extLst>
              <a:ext uri="{FF2B5EF4-FFF2-40B4-BE49-F238E27FC236}">
                <a16:creationId xmlns:a16="http://schemas.microsoft.com/office/drawing/2014/main" id="{22128C50-0BC3-4AF6-A993-DD9BA262EF48}"/>
              </a:ext>
            </a:extLst>
          </p:cNvPr>
          <p:cNvSpPr/>
          <p:nvPr/>
        </p:nvSpPr>
        <p:spPr>
          <a:xfrm>
            <a:off x="7386249" y="5622127"/>
            <a:ext cx="349035" cy="39446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9</a:t>
            </a:r>
          </a:p>
        </p:txBody>
      </p:sp>
      <p:pic>
        <p:nvPicPr>
          <p:cNvPr id="55" name="Picture 54">
            <a:extLst>
              <a:ext uri="{FF2B5EF4-FFF2-40B4-BE49-F238E27FC236}">
                <a16:creationId xmlns:a16="http://schemas.microsoft.com/office/drawing/2014/main" id="{2DF5F1E9-CC64-44EF-AEC2-334DCA5948E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flipH="1">
            <a:off x="1217568" y="2968713"/>
            <a:ext cx="909783" cy="929085"/>
          </a:xfrm>
          <a:prstGeom prst="rect">
            <a:avLst/>
          </a:prstGeom>
        </p:spPr>
      </p:pic>
      <p:cxnSp>
        <p:nvCxnSpPr>
          <p:cNvPr id="59" name="Connector: Elbow 58">
            <a:extLst>
              <a:ext uri="{FF2B5EF4-FFF2-40B4-BE49-F238E27FC236}">
                <a16:creationId xmlns:a16="http://schemas.microsoft.com/office/drawing/2014/main" id="{4B22196B-E9A8-454B-8087-D264CB865FB7}"/>
              </a:ext>
            </a:extLst>
          </p:cNvPr>
          <p:cNvCxnSpPr>
            <a:stCxn id="55" idx="2"/>
          </p:cNvCxnSpPr>
          <p:nvPr/>
        </p:nvCxnSpPr>
        <p:spPr>
          <a:xfrm rot="16200000" flipH="1">
            <a:off x="2592993" y="2977263"/>
            <a:ext cx="2162007" cy="4003075"/>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612415A5-839D-4996-A418-3CD27AA746DA}"/>
              </a:ext>
            </a:extLst>
          </p:cNvPr>
          <p:cNvSpPr/>
          <p:nvPr/>
        </p:nvSpPr>
        <p:spPr>
          <a:xfrm>
            <a:off x="2947725" y="5752428"/>
            <a:ext cx="2241334" cy="54819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Send Invitations to</a:t>
            </a:r>
          </a:p>
          <a:p>
            <a:pPr algn="ctr"/>
            <a:r>
              <a:rPr lang="en-US" dirty="0">
                <a:solidFill>
                  <a:schemeClr val="tx1"/>
                </a:solidFill>
              </a:rPr>
              <a:t>GPs, HHA, etc.</a:t>
            </a:r>
          </a:p>
        </p:txBody>
      </p:sp>
      <p:pic>
        <p:nvPicPr>
          <p:cNvPr id="61" name="Picture 60">
            <a:extLst>
              <a:ext uri="{FF2B5EF4-FFF2-40B4-BE49-F238E27FC236}">
                <a16:creationId xmlns:a16="http://schemas.microsoft.com/office/drawing/2014/main" id="{A0CBEFE6-20A1-4AD3-A84D-B43C46D804DC}"/>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0755636" y="2049926"/>
            <a:ext cx="857619" cy="857619"/>
          </a:xfrm>
          <a:prstGeom prst="rect">
            <a:avLst/>
          </a:prstGeom>
        </p:spPr>
      </p:pic>
      <p:sp>
        <p:nvSpPr>
          <p:cNvPr id="65" name="Oval 64">
            <a:extLst>
              <a:ext uri="{FF2B5EF4-FFF2-40B4-BE49-F238E27FC236}">
                <a16:creationId xmlns:a16="http://schemas.microsoft.com/office/drawing/2014/main" id="{A5409139-E5A2-494E-8E82-DB3EC744AF33}"/>
              </a:ext>
            </a:extLst>
          </p:cNvPr>
          <p:cNvSpPr/>
          <p:nvPr/>
        </p:nvSpPr>
        <p:spPr>
          <a:xfrm>
            <a:off x="2540654" y="6174597"/>
            <a:ext cx="349035" cy="39446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pic>
        <p:nvPicPr>
          <p:cNvPr id="69" name="Picture 68">
            <a:extLst>
              <a:ext uri="{FF2B5EF4-FFF2-40B4-BE49-F238E27FC236}">
                <a16:creationId xmlns:a16="http://schemas.microsoft.com/office/drawing/2014/main" id="{9C0DE733-DB30-4C63-AA23-9C5A261962E6}"/>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0669059" y="869208"/>
            <a:ext cx="802473" cy="784317"/>
          </a:xfrm>
          <a:prstGeom prst="rect">
            <a:avLst/>
          </a:prstGeom>
        </p:spPr>
      </p:pic>
      <p:cxnSp>
        <p:nvCxnSpPr>
          <p:cNvPr id="72" name="Connector: Elbow 71">
            <a:extLst>
              <a:ext uri="{FF2B5EF4-FFF2-40B4-BE49-F238E27FC236}">
                <a16:creationId xmlns:a16="http://schemas.microsoft.com/office/drawing/2014/main" id="{6C67FDFE-43C8-408E-BF50-46FE822E3267}"/>
              </a:ext>
            </a:extLst>
          </p:cNvPr>
          <p:cNvCxnSpPr>
            <a:cxnSpLocks/>
            <a:stCxn id="69" idx="2"/>
          </p:cNvCxnSpPr>
          <p:nvPr/>
        </p:nvCxnSpPr>
        <p:spPr>
          <a:xfrm rot="5400000">
            <a:off x="9024165" y="-238594"/>
            <a:ext cx="154013" cy="3938250"/>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F9198A6B-F7B9-482C-A1BD-6F37996C45C0}"/>
              </a:ext>
            </a:extLst>
          </p:cNvPr>
          <p:cNvSpPr/>
          <p:nvPr/>
        </p:nvSpPr>
        <p:spPr>
          <a:xfrm>
            <a:off x="7856227" y="1653525"/>
            <a:ext cx="2653990" cy="25948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Access</a:t>
            </a:r>
          </a:p>
        </p:txBody>
      </p:sp>
      <p:cxnSp>
        <p:nvCxnSpPr>
          <p:cNvPr id="79" name="Straight Arrow Connector 78">
            <a:extLst>
              <a:ext uri="{FF2B5EF4-FFF2-40B4-BE49-F238E27FC236}">
                <a16:creationId xmlns:a16="http://schemas.microsoft.com/office/drawing/2014/main" id="{3AC46068-9512-4389-8300-E17BCDDC7D1A}"/>
              </a:ext>
            </a:extLst>
          </p:cNvPr>
          <p:cNvCxnSpPr>
            <a:cxnSpLocks/>
            <a:endCxn id="69" idx="1"/>
          </p:cNvCxnSpPr>
          <p:nvPr/>
        </p:nvCxnSpPr>
        <p:spPr>
          <a:xfrm flipV="1">
            <a:off x="7132044" y="1261367"/>
            <a:ext cx="3537015" cy="102804"/>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6467F7E9-2AE9-4200-AB8D-8CDFC02A560F}"/>
              </a:ext>
            </a:extLst>
          </p:cNvPr>
          <p:cNvSpPr txBox="1"/>
          <p:nvPr/>
        </p:nvSpPr>
        <p:spPr>
          <a:xfrm>
            <a:off x="7846903" y="1127282"/>
            <a:ext cx="2663314" cy="307777"/>
          </a:xfrm>
          <a:prstGeom prst="rect">
            <a:avLst/>
          </a:prstGeom>
          <a:solidFill>
            <a:schemeClr val="accent6">
              <a:lumMod val="40000"/>
              <a:lumOff val="60000"/>
            </a:schemeClr>
          </a:solidFill>
        </p:spPr>
        <p:txBody>
          <a:bodyPr wrap="square" rtlCol="0">
            <a:spAutoFit/>
          </a:bodyPr>
          <a:lstStyle/>
          <a:p>
            <a:r>
              <a:rPr lang="en-US" sz="1400" dirty="0"/>
              <a:t>Invite External GPs</a:t>
            </a:r>
          </a:p>
        </p:txBody>
      </p:sp>
      <p:cxnSp>
        <p:nvCxnSpPr>
          <p:cNvPr id="81" name="Straight Arrow Connector 80">
            <a:extLst>
              <a:ext uri="{FF2B5EF4-FFF2-40B4-BE49-F238E27FC236}">
                <a16:creationId xmlns:a16="http://schemas.microsoft.com/office/drawing/2014/main" id="{B4ED9B6A-B40F-40B4-A849-DC16263EC2A7}"/>
              </a:ext>
            </a:extLst>
          </p:cNvPr>
          <p:cNvCxnSpPr>
            <a:cxnSpLocks/>
            <a:endCxn id="61" idx="1"/>
          </p:cNvCxnSpPr>
          <p:nvPr/>
        </p:nvCxnSpPr>
        <p:spPr>
          <a:xfrm>
            <a:off x="7109674" y="2463832"/>
            <a:ext cx="3645962" cy="1490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ED4EE600-EBAE-4C4C-A4DF-886161D58651}"/>
              </a:ext>
            </a:extLst>
          </p:cNvPr>
          <p:cNvSpPr txBox="1"/>
          <p:nvPr/>
        </p:nvSpPr>
        <p:spPr>
          <a:xfrm>
            <a:off x="7795070" y="2266212"/>
            <a:ext cx="2663314" cy="307777"/>
          </a:xfrm>
          <a:prstGeom prst="rect">
            <a:avLst/>
          </a:prstGeom>
          <a:solidFill>
            <a:schemeClr val="accent6">
              <a:lumMod val="40000"/>
              <a:lumOff val="60000"/>
            </a:schemeClr>
          </a:solidFill>
        </p:spPr>
        <p:txBody>
          <a:bodyPr wrap="square" rtlCol="0">
            <a:spAutoFit/>
          </a:bodyPr>
          <a:lstStyle/>
          <a:p>
            <a:r>
              <a:rPr lang="en-US" sz="1400" dirty="0"/>
              <a:t>Invite Home Health Nurse</a:t>
            </a:r>
          </a:p>
        </p:txBody>
      </p:sp>
      <p:cxnSp>
        <p:nvCxnSpPr>
          <p:cNvPr id="85" name="Straight Arrow Connector 84">
            <a:extLst>
              <a:ext uri="{FF2B5EF4-FFF2-40B4-BE49-F238E27FC236}">
                <a16:creationId xmlns:a16="http://schemas.microsoft.com/office/drawing/2014/main" id="{B56407A1-BB9B-4242-831E-A0446F44F43A}"/>
              </a:ext>
            </a:extLst>
          </p:cNvPr>
          <p:cNvCxnSpPr/>
          <p:nvPr/>
        </p:nvCxnSpPr>
        <p:spPr>
          <a:xfrm flipV="1">
            <a:off x="7132044" y="4047243"/>
            <a:ext cx="4095937" cy="967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13BB0A59-0BA1-4663-A652-396AA0B7A2B0}"/>
              </a:ext>
            </a:extLst>
          </p:cNvPr>
          <p:cNvCxnSpPr/>
          <p:nvPr/>
        </p:nvCxnSpPr>
        <p:spPr>
          <a:xfrm flipV="1">
            <a:off x="7132044" y="5145667"/>
            <a:ext cx="4208241" cy="260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DD9EBD5B-4474-4D37-9DBE-3109E216C569}"/>
              </a:ext>
            </a:extLst>
          </p:cNvPr>
          <p:cNvCxnSpPr/>
          <p:nvPr/>
        </p:nvCxnSpPr>
        <p:spPr>
          <a:xfrm>
            <a:off x="7132044" y="6048197"/>
            <a:ext cx="433948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6CC706DA-6372-41E5-B5E1-DCADB6AFA858}"/>
              </a:ext>
            </a:extLst>
          </p:cNvPr>
          <p:cNvSpPr txBox="1"/>
          <p:nvPr/>
        </p:nvSpPr>
        <p:spPr>
          <a:xfrm>
            <a:off x="7856227" y="3934986"/>
            <a:ext cx="2663314" cy="307777"/>
          </a:xfrm>
          <a:prstGeom prst="rect">
            <a:avLst/>
          </a:prstGeom>
          <a:solidFill>
            <a:schemeClr val="accent6">
              <a:lumMod val="40000"/>
              <a:lumOff val="60000"/>
            </a:schemeClr>
          </a:solidFill>
        </p:spPr>
        <p:txBody>
          <a:bodyPr wrap="square" rtlCol="0">
            <a:spAutoFit/>
          </a:bodyPr>
          <a:lstStyle/>
          <a:p>
            <a:r>
              <a:rPr lang="en-US" sz="1400" dirty="0"/>
              <a:t>Invite Social Workers (External)</a:t>
            </a:r>
          </a:p>
        </p:txBody>
      </p:sp>
      <p:sp>
        <p:nvSpPr>
          <p:cNvPr id="41" name="TextBox 40">
            <a:extLst>
              <a:ext uri="{FF2B5EF4-FFF2-40B4-BE49-F238E27FC236}">
                <a16:creationId xmlns:a16="http://schemas.microsoft.com/office/drawing/2014/main" id="{3D4AD158-E431-4906-862E-4F7FA0A3D046}"/>
              </a:ext>
            </a:extLst>
          </p:cNvPr>
          <p:cNvSpPr txBox="1"/>
          <p:nvPr/>
        </p:nvSpPr>
        <p:spPr>
          <a:xfrm>
            <a:off x="7827082" y="4991779"/>
            <a:ext cx="2743200" cy="523220"/>
          </a:xfrm>
          <a:prstGeom prst="rect">
            <a:avLst/>
          </a:prstGeom>
          <a:solidFill>
            <a:schemeClr val="accent6">
              <a:lumMod val="40000"/>
              <a:lumOff val="60000"/>
            </a:schemeClr>
          </a:solidFill>
        </p:spPr>
        <p:txBody>
          <a:bodyPr wrap="square" rtlCol="0">
            <a:spAutoFit/>
          </a:bodyPr>
          <a:lstStyle/>
          <a:p>
            <a:r>
              <a:rPr lang="en-US" sz="1400" dirty="0"/>
              <a:t>Invite/Schedule nutritionist (External)</a:t>
            </a:r>
          </a:p>
        </p:txBody>
      </p:sp>
      <p:sp>
        <p:nvSpPr>
          <p:cNvPr id="67" name="TextBox 66">
            <a:extLst>
              <a:ext uri="{FF2B5EF4-FFF2-40B4-BE49-F238E27FC236}">
                <a16:creationId xmlns:a16="http://schemas.microsoft.com/office/drawing/2014/main" id="{A1D47366-A2DA-4D64-84ED-C1136997F056}"/>
              </a:ext>
            </a:extLst>
          </p:cNvPr>
          <p:cNvSpPr txBox="1"/>
          <p:nvPr/>
        </p:nvSpPr>
        <p:spPr>
          <a:xfrm>
            <a:off x="7857746" y="5866820"/>
            <a:ext cx="2743200" cy="307777"/>
          </a:xfrm>
          <a:prstGeom prst="rect">
            <a:avLst/>
          </a:prstGeom>
          <a:solidFill>
            <a:schemeClr val="accent6">
              <a:lumMod val="40000"/>
              <a:lumOff val="60000"/>
            </a:schemeClr>
          </a:solidFill>
        </p:spPr>
        <p:txBody>
          <a:bodyPr wrap="square" rtlCol="0">
            <a:spAutoFit/>
          </a:bodyPr>
          <a:lstStyle/>
          <a:p>
            <a:r>
              <a:rPr lang="en-US" sz="1400" dirty="0"/>
              <a:t>Invite/Schedule home health aide  </a:t>
            </a:r>
          </a:p>
        </p:txBody>
      </p:sp>
      <p:sp>
        <p:nvSpPr>
          <p:cNvPr id="92" name="TextBox 91">
            <a:extLst>
              <a:ext uri="{FF2B5EF4-FFF2-40B4-BE49-F238E27FC236}">
                <a16:creationId xmlns:a16="http://schemas.microsoft.com/office/drawing/2014/main" id="{C6E81855-3DC3-43CD-A5DE-B2CD37D1291C}"/>
              </a:ext>
            </a:extLst>
          </p:cNvPr>
          <p:cNvSpPr txBox="1"/>
          <p:nvPr/>
        </p:nvSpPr>
        <p:spPr>
          <a:xfrm>
            <a:off x="10909005" y="3711191"/>
            <a:ext cx="874470" cy="646331"/>
          </a:xfrm>
          <a:prstGeom prst="rect">
            <a:avLst/>
          </a:prstGeom>
          <a:noFill/>
        </p:spPr>
        <p:txBody>
          <a:bodyPr wrap="none" rtlCol="0">
            <a:spAutoFit/>
          </a:bodyPr>
          <a:lstStyle/>
          <a:p>
            <a:r>
              <a:rPr lang="en-US" dirty="0"/>
              <a:t>Social</a:t>
            </a:r>
          </a:p>
          <a:p>
            <a:r>
              <a:rPr lang="en-US" dirty="0"/>
              <a:t>Worker</a:t>
            </a:r>
          </a:p>
        </p:txBody>
      </p:sp>
      <p:sp>
        <p:nvSpPr>
          <p:cNvPr id="93" name="TextBox 92">
            <a:extLst>
              <a:ext uri="{FF2B5EF4-FFF2-40B4-BE49-F238E27FC236}">
                <a16:creationId xmlns:a16="http://schemas.microsoft.com/office/drawing/2014/main" id="{E021CBE8-B1D7-490F-A827-A3BD286DC6FE}"/>
              </a:ext>
            </a:extLst>
          </p:cNvPr>
          <p:cNvSpPr txBox="1"/>
          <p:nvPr/>
        </p:nvSpPr>
        <p:spPr>
          <a:xfrm>
            <a:off x="10792614" y="4736831"/>
            <a:ext cx="1256113" cy="369332"/>
          </a:xfrm>
          <a:prstGeom prst="rect">
            <a:avLst/>
          </a:prstGeom>
          <a:noFill/>
        </p:spPr>
        <p:txBody>
          <a:bodyPr wrap="none" rtlCol="0">
            <a:spAutoFit/>
          </a:bodyPr>
          <a:lstStyle/>
          <a:p>
            <a:r>
              <a:rPr lang="en-US" dirty="0"/>
              <a:t>Nutritionist</a:t>
            </a:r>
          </a:p>
        </p:txBody>
      </p:sp>
      <p:sp>
        <p:nvSpPr>
          <p:cNvPr id="94" name="TextBox 93">
            <a:extLst>
              <a:ext uri="{FF2B5EF4-FFF2-40B4-BE49-F238E27FC236}">
                <a16:creationId xmlns:a16="http://schemas.microsoft.com/office/drawing/2014/main" id="{B51A93D9-ACAA-4214-AE52-4EB85F639FAB}"/>
              </a:ext>
            </a:extLst>
          </p:cNvPr>
          <p:cNvSpPr txBox="1"/>
          <p:nvPr/>
        </p:nvSpPr>
        <p:spPr>
          <a:xfrm>
            <a:off x="10692744" y="5479889"/>
            <a:ext cx="1425390" cy="923330"/>
          </a:xfrm>
          <a:prstGeom prst="rect">
            <a:avLst/>
          </a:prstGeom>
          <a:noFill/>
        </p:spPr>
        <p:txBody>
          <a:bodyPr wrap="none" rtlCol="0">
            <a:spAutoFit/>
          </a:bodyPr>
          <a:lstStyle/>
          <a:p>
            <a:r>
              <a:rPr lang="en-US" dirty="0"/>
              <a:t>Home Health</a:t>
            </a:r>
          </a:p>
          <a:p>
            <a:r>
              <a:rPr lang="en-US" dirty="0"/>
              <a:t>Aide or </a:t>
            </a:r>
          </a:p>
          <a:p>
            <a:r>
              <a:rPr lang="en-US" dirty="0"/>
              <a:t>Therapist</a:t>
            </a:r>
          </a:p>
        </p:txBody>
      </p:sp>
      <p:sp>
        <p:nvSpPr>
          <p:cNvPr id="99" name="Rectangle 98">
            <a:extLst>
              <a:ext uri="{FF2B5EF4-FFF2-40B4-BE49-F238E27FC236}">
                <a16:creationId xmlns:a16="http://schemas.microsoft.com/office/drawing/2014/main" id="{35FEBDEC-475E-439B-870D-333967FDDA87}"/>
              </a:ext>
            </a:extLst>
          </p:cNvPr>
          <p:cNvSpPr/>
          <p:nvPr/>
        </p:nvSpPr>
        <p:spPr>
          <a:xfrm>
            <a:off x="5837274" y="5622127"/>
            <a:ext cx="1189811" cy="5524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GDPR</a:t>
            </a:r>
          </a:p>
          <a:p>
            <a:pPr algn="ctr"/>
            <a:r>
              <a:rPr lang="en-US" dirty="0"/>
              <a:t>Policies</a:t>
            </a:r>
          </a:p>
        </p:txBody>
      </p:sp>
    </p:spTree>
    <p:extLst>
      <p:ext uri="{BB962C8B-B14F-4D97-AF65-F5344CB8AC3E}">
        <p14:creationId xmlns:p14="http://schemas.microsoft.com/office/powerpoint/2010/main" val="35669945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35753-447A-42AE-8485-D741E0910064}"/>
              </a:ext>
            </a:extLst>
          </p:cNvPr>
          <p:cNvSpPr>
            <a:spLocks noGrp="1"/>
          </p:cNvSpPr>
          <p:nvPr>
            <p:ph type="title"/>
          </p:nvPr>
        </p:nvSpPr>
        <p:spPr>
          <a:xfrm>
            <a:off x="0" y="29676"/>
            <a:ext cx="12192000" cy="661854"/>
          </a:xfrm>
          <a:solidFill>
            <a:schemeClr val="accent1">
              <a:lumMod val="40000"/>
              <a:lumOff val="60000"/>
            </a:schemeClr>
          </a:solidFill>
        </p:spPr>
        <p:txBody>
          <a:bodyPr>
            <a:noAutofit/>
          </a:bodyPr>
          <a:lstStyle/>
          <a:p>
            <a:r>
              <a:rPr lang="en-US" sz="2800" b="1" dirty="0"/>
              <a:t>Process Scenario 3:  Clinician Workflow to Review &amp;Enroll Patients for Palliative Care. Provide Support to Enrolled Patients</a:t>
            </a:r>
          </a:p>
        </p:txBody>
      </p:sp>
      <p:sp>
        <p:nvSpPr>
          <p:cNvPr id="4" name="Footer Placeholder 3">
            <a:extLst>
              <a:ext uri="{FF2B5EF4-FFF2-40B4-BE49-F238E27FC236}">
                <a16:creationId xmlns:a16="http://schemas.microsoft.com/office/drawing/2014/main" id="{C8C92955-0054-41A6-9782-52CF5664280F}"/>
              </a:ext>
            </a:extLst>
          </p:cNvPr>
          <p:cNvSpPr>
            <a:spLocks noGrp="1"/>
          </p:cNvSpPr>
          <p:nvPr>
            <p:ph type="ftr" sz="quarter" idx="11"/>
          </p:nvPr>
        </p:nvSpPr>
        <p:spPr>
          <a:xfrm>
            <a:off x="2680532" y="6431733"/>
            <a:ext cx="4114800" cy="365125"/>
          </a:xfrm>
        </p:spPr>
        <p:txBody>
          <a:bodyPr/>
          <a:lstStyle/>
          <a:p>
            <a:r>
              <a:rPr lang="en-US" dirty="0"/>
              <a:t>All rights reserved.  Cannot distribute.  Confidential</a:t>
            </a:r>
          </a:p>
        </p:txBody>
      </p:sp>
      <p:sp>
        <p:nvSpPr>
          <p:cNvPr id="5" name="Rectangle 4">
            <a:extLst>
              <a:ext uri="{FF2B5EF4-FFF2-40B4-BE49-F238E27FC236}">
                <a16:creationId xmlns:a16="http://schemas.microsoft.com/office/drawing/2014/main" id="{92EB173C-EA61-4218-BA16-C7352FB18EBB}"/>
              </a:ext>
            </a:extLst>
          </p:cNvPr>
          <p:cNvSpPr/>
          <p:nvPr/>
        </p:nvSpPr>
        <p:spPr>
          <a:xfrm>
            <a:off x="5664751" y="701383"/>
            <a:ext cx="1467293" cy="571193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Pilot &amp; </a:t>
            </a:r>
          </a:p>
          <a:p>
            <a:pPr algn="ctr"/>
            <a:r>
              <a:rPr lang="en-US" b="1" dirty="0">
                <a:solidFill>
                  <a:schemeClr val="tx1"/>
                </a:solidFill>
              </a:rPr>
              <a:t>System to Enroll Patient and schedule services</a:t>
            </a:r>
          </a:p>
        </p:txBody>
      </p:sp>
      <p:cxnSp>
        <p:nvCxnSpPr>
          <p:cNvPr id="9" name="Connector: Elbow 8">
            <a:extLst>
              <a:ext uri="{FF2B5EF4-FFF2-40B4-BE49-F238E27FC236}">
                <a16:creationId xmlns:a16="http://schemas.microsoft.com/office/drawing/2014/main" id="{675F0E8C-8A91-40F1-B9AE-282755CD791F}"/>
              </a:ext>
            </a:extLst>
          </p:cNvPr>
          <p:cNvCxnSpPr>
            <a:cxnSpLocks/>
            <a:endCxn id="5" idx="1"/>
          </p:cNvCxnSpPr>
          <p:nvPr/>
        </p:nvCxnSpPr>
        <p:spPr>
          <a:xfrm flipV="1">
            <a:off x="2390654" y="3557353"/>
            <a:ext cx="3274097" cy="163154"/>
          </a:xfrm>
          <a:prstGeom prst="bentConnector3">
            <a:avLst>
              <a:gd name="adj1" fmla="val 50000"/>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A1865CD-11CB-4AFA-B8C1-8568BE73659D}"/>
              </a:ext>
            </a:extLst>
          </p:cNvPr>
          <p:cNvSpPr txBox="1"/>
          <p:nvPr/>
        </p:nvSpPr>
        <p:spPr>
          <a:xfrm>
            <a:off x="3013440" y="1364170"/>
            <a:ext cx="2241334" cy="584775"/>
          </a:xfrm>
          <a:prstGeom prst="rect">
            <a:avLst/>
          </a:prstGeom>
          <a:solidFill>
            <a:schemeClr val="accent6">
              <a:lumMod val="40000"/>
              <a:lumOff val="60000"/>
            </a:schemeClr>
          </a:solidFill>
        </p:spPr>
        <p:txBody>
          <a:bodyPr wrap="square" rtlCol="0">
            <a:spAutoFit/>
          </a:bodyPr>
          <a:lstStyle/>
          <a:p>
            <a:r>
              <a:rPr lang="en-US" sz="1600" dirty="0"/>
              <a:t>Review patient criteria</a:t>
            </a:r>
          </a:p>
          <a:p>
            <a:r>
              <a:rPr lang="en-US" sz="1600" dirty="0"/>
              <a:t>Before discharge</a:t>
            </a:r>
          </a:p>
        </p:txBody>
      </p:sp>
      <p:sp>
        <p:nvSpPr>
          <p:cNvPr id="14" name="TextBox 13">
            <a:extLst>
              <a:ext uri="{FF2B5EF4-FFF2-40B4-BE49-F238E27FC236}">
                <a16:creationId xmlns:a16="http://schemas.microsoft.com/office/drawing/2014/main" id="{EAA39E3E-2BD3-434E-8865-D03BAA176C25}"/>
              </a:ext>
            </a:extLst>
          </p:cNvPr>
          <p:cNvSpPr txBox="1"/>
          <p:nvPr/>
        </p:nvSpPr>
        <p:spPr>
          <a:xfrm>
            <a:off x="7348267" y="770340"/>
            <a:ext cx="1371273" cy="523220"/>
          </a:xfrm>
          <a:prstGeom prst="rect">
            <a:avLst/>
          </a:prstGeom>
          <a:solidFill>
            <a:schemeClr val="accent6">
              <a:lumMod val="40000"/>
              <a:lumOff val="60000"/>
            </a:schemeClr>
          </a:solidFill>
        </p:spPr>
        <p:txBody>
          <a:bodyPr wrap="none" rtlCol="0">
            <a:spAutoFit/>
          </a:bodyPr>
          <a:lstStyle/>
          <a:p>
            <a:r>
              <a:rPr lang="en-US" sz="1400" dirty="0"/>
              <a:t>Patient notified </a:t>
            </a:r>
          </a:p>
          <a:p>
            <a:r>
              <a:rPr lang="en-US" sz="1400" dirty="0"/>
              <a:t>On goals</a:t>
            </a:r>
          </a:p>
        </p:txBody>
      </p:sp>
      <p:cxnSp>
        <p:nvCxnSpPr>
          <p:cNvPr id="15" name="Connector: Elbow 14">
            <a:extLst>
              <a:ext uri="{FF2B5EF4-FFF2-40B4-BE49-F238E27FC236}">
                <a16:creationId xmlns:a16="http://schemas.microsoft.com/office/drawing/2014/main" id="{087DC83C-0929-4C03-9829-36ECD697EDBE}"/>
              </a:ext>
            </a:extLst>
          </p:cNvPr>
          <p:cNvCxnSpPr>
            <a:cxnSpLocks/>
          </p:cNvCxnSpPr>
          <p:nvPr/>
        </p:nvCxnSpPr>
        <p:spPr>
          <a:xfrm flipV="1">
            <a:off x="7216283" y="1405925"/>
            <a:ext cx="1783238" cy="795085"/>
          </a:xfrm>
          <a:prstGeom prst="bent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567611A-A364-4CFB-B7CD-12187A9A1938}"/>
              </a:ext>
            </a:extLst>
          </p:cNvPr>
          <p:cNvSpPr txBox="1"/>
          <p:nvPr/>
        </p:nvSpPr>
        <p:spPr>
          <a:xfrm>
            <a:off x="3007411" y="3313023"/>
            <a:ext cx="2241334" cy="830997"/>
          </a:xfrm>
          <a:prstGeom prst="rect">
            <a:avLst/>
          </a:prstGeom>
          <a:solidFill>
            <a:schemeClr val="accent6">
              <a:lumMod val="40000"/>
              <a:lumOff val="60000"/>
            </a:schemeClr>
          </a:solidFill>
        </p:spPr>
        <p:txBody>
          <a:bodyPr wrap="square" rtlCol="0">
            <a:spAutoFit/>
          </a:bodyPr>
          <a:lstStyle/>
          <a:p>
            <a:r>
              <a:rPr lang="en-US" sz="1600" dirty="0"/>
              <a:t>Patient meets criteria for closer follow-up through mobile care-app</a:t>
            </a:r>
          </a:p>
        </p:txBody>
      </p:sp>
      <p:sp>
        <p:nvSpPr>
          <p:cNvPr id="19" name="TextBox 18">
            <a:extLst>
              <a:ext uri="{FF2B5EF4-FFF2-40B4-BE49-F238E27FC236}">
                <a16:creationId xmlns:a16="http://schemas.microsoft.com/office/drawing/2014/main" id="{95835826-3A02-49B9-89B5-3E83857388A6}"/>
              </a:ext>
            </a:extLst>
          </p:cNvPr>
          <p:cNvSpPr txBox="1"/>
          <p:nvPr/>
        </p:nvSpPr>
        <p:spPr>
          <a:xfrm>
            <a:off x="2897250" y="5575476"/>
            <a:ext cx="2241334" cy="584775"/>
          </a:xfrm>
          <a:prstGeom prst="rect">
            <a:avLst/>
          </a:prstGeom>
          <a:solidFill>
            <a:schemeClr val="accent6">
              <a:lumMod val="40000"/>
              <a:lumOff val="60000"/>
            </a:schemeClr>
          </a:solidFill>
        </p:spPr>
        <p:txBody>
          <a:bodyPr wrap="square" rtlCol="0">
            <a:spAutoFit/>
          </a:bodyPr>
          <a:lstStyle/>
          <a:p>
            <a:r>
              <a:rPr lang="en-US" sz="1600" dirty="0"/>
              <a:t>Review patient progress &amp; feedback</a:t>
            </a:r>
          </a:p>
        </p:txBody>
      </p:sp>
      <p:cxnSp>
        <p:nvCxnSpPr>
          <p:cNvPr id="20" name="Connector: Elbow 19">
            <a:extLst>
              <a:ext uri="{FF2B5EF4-FFF2-40B4-BE49-F238E27FC236}">
                <a16:creationId xmlns:a16="http://schemas.microsoft.com/office/drawing/2014/main" id="{9FD8099D-8014-4D0E-98DD-3F1D6894DA44}"/>
              </a:ext>
            </a:extLst>
          </p:cNvPr>
          <p:cNvCxnSpPr>
            <a:cxnSpLocks/>
            <a:stCxn id="43" idx="2"/>
            <a:endCxn id="19" idx="1"/>
          </p:cNvCxnSpPr>
          <p:nvPr/>
        </p:nvCxnSpPr>
        <p:spPr>
          <a:xfrm rot="16200000" flipH="1">
            <a:off x="1453279" y="4423892"/>
            <a:ext cx="1808605" cy="1079337"/>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F90AD3F-27FF-464C-BBF1-794D9E3643DF}"/>
              </a:ext>
            </a:extLst>
          </p:cNvPr>
          <p:cNvSpPr txBox="1"/>
          <p:nvPr/>
        </p:nvSpPr>
        <p:spPr>
          <a:xfrm>
            <a:off x="7108720" y="5263490"/>
            <a:ext cx="1885057" cy="307777"/>
          </a:xfrm>
          <a:prstGeom prst="rect">
            <a:avLst/>
          </a:prstGeom>
          <a:solidFill>
            <a:schemeClr val="accent6">
              <a:lumMod val="40000"/>
              <a:lumOff val="60000"/>
            </a:schemeClr>
          </a:solidFill>
        </p:spPr>
        <p:txBody>
          <a:bodyPr wrap="square" rtlCol="0">
            <a:spAutoFit/>
          </a:bodyPr>
          <a:lstStyle/>
          <a:p>
            <a:r>
              <a:rPr lang="en-US" sz="1400" dirty="0"/>
              <a:t>Schedule visits </a:t>
            </a:r>
          </a:p>
        </p:txBody>
      </p:sp>
      <p:sp>
        <p:nvSpPr>
          <p:cNvPr id="23" name="TextBox 22">
            <a:extLst>
              <a:ext uri="{FF2B5EF4-FFF2-40B4-BE49-F238E27FC236}">
                <a16:creationId xmlns:a16="http://schemas.microsoft.com/office/drawing/2014/main" id="{8A10058E-C9A1-4BC7-88AE-577247741957}"/>
              </a:ext>
            </a:extLst>
          </p:cNvPr>
          <p:cNvSpPr txBox="1"/>
          <p:nvPr/>
        </p:nvSpPr>
        <p:spPr>
          <a:xfrm>
            <a:off x="7392285" y="2865015"/>
            <a:ext cx="2179257" cy="307777"/>
          </a:xfrm>
          <a:prstGeom prst="rect">
            <a:avLst/>
          </a:prstGeom>
          <a:solidFill>
            <a:schemeClr val="accent6">
              <a:lumMod val="40000"/>
              <a:lumOff val="60000"/>
            </a:schemeClr>
          </a:solidFill>
        </p:spPr>
        <p:txBody>
          <a:bodyPr wrap="square" rtlCol="0">
            <a:spAutoFit/>
          </a:bodyPr>
          <a:lstStyle/>
          <a:p>
            <a:r>
              <a:rPr lang="en-US" sz="1400" dirty="0"/>
              <a:t>Schedule follow up</a:t>
            </a:r>
          </a:p>
        </p:txBody>
      </p:sp>
      <p:sp>
        <p:nvSpPr>
          <p:cNvPr id="28" name="Oval 27">
            <a:extLst>
              <a:ext uri="{FF2B5EF4-FFF2-40B4-BE49-F238E27FC236}">
                <a16:creationId xmlns:a16="http://schemas.microsoft.com/office/drawing/2014/main" id="{39554EAE-D441-4586-9D58-18DFDC2415C7}"/>
              </a:ext>
            </a:extLst>
          </p:cNvPr>
          <p:cNvSpPr/>
          <p:nvPr/>
        </p:nvSpPr>
        <p:spPr>
          <a:xfrm>
            <a:off x="2664405" y="1319764"/>
            <a:ext cx="349035" cy="39446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9" name="Oval 28">
            <a:extLst>
              <a:ext uri="{FF2B5EF4-FFF2-40B4-BE49-F238E27FC236}">
                <a16:creationId xmlns:a16="http://schemas.microsoft.com/office/drawing/2014/main" id="{FC0EA714-9A2A-47D8-BCE2-538D5851F6CD}"/>
              </a:ext>
            </a:extLst>
          </p:cNvPr>
          <p:cNvSpPr/>
          <p:nvPr/>
        </p:nvSpPr>
        <p:spPr>
          <a:xfrm>
            <a:off x="2581700" y="3789571"/>
            <a:ext cx="349035" cy="39446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1" name="Oval 30">
            <a:extLst>
              <a:ext uri="{FF2B5EF4-FFF2-40B4-BE49-F238E27FC236}">
                <a16:creationId xmlns:a16="http://schemas.microsoft.com/office/drawing/2014/main" id="{66AA2D2E-4591-4DBF-B3EA-8CFB48DBBAC1}"/>
              </a:ext>
            </a:extLst>
          </p:cNvPr>
          <p:cNvSpPr/>
          <p:nvPr/>
        </p:nvSpPr>
        <p:spPr>
          <a:xfrm>
            <a:off x="7367503" y="1440621"/>
            <a:ext cx="349035" cy="39446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32" name="Oval 31">
            <a:extLst>
              <a:ext uri="{FF2B5EF4-FFF2-40B4-BE49-F238E27FC236}">
                <a16:creationId xmlns:a16="http://schemas.microsoft.com/office/drawing/2014/main" id="{BE355EFE-A92B-4289-B7F3-320475C1D70F}"/>
              </a:ext>
            </a:extLst>
          </p:cNvPr>
          <p:cNvSpPr/>
          <p:nvPr/>
        </p:nvSpPr>
        <p:spPr>
          <a:xfrm>
            <a:off x="7337451" y="2526578"/>
            <a:ext cx="349035" cy="39446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33" name="Oval 32">
            <a:extLst>
              <a:ext uri="{FF2B5EF4-FFF2-40B4-BE49-F238E27FC236}">
                <a16:creationId xmlns:a16="http://schemas.microsoft.com/office/drawing/2014/main" id="{57545A1E-A3E4-47EE-ACEC-142471153045}"/>
              </a:ext>
            </a:extLst>
          </p:cNvPr>
          <p:cNvSpPr/>
          <p:nvPr/>
        </p:nvSpPr>
        <p:spPr>
          <a:xfrm>
            <a:off x="7388271" y="3693116"/>
            <a:ext cx="349035" cy="39446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pic>
        <p:nvPicPr>
          <p:cNvPr id="36" name="Picture 35">
            <a:extLst>
              <a:ext uri="{FF2B5EF4-FFF2-40B4-BE49-F238E27FC236}">
                <a16:creationId xmlns:a16="http://schemas.microsoft.com/office/drawing/2014/main" id="{D762818F-542E-40B3-BF7A-E109C510F782}"/>
              </a:ext>
            </a:extLst>
          </p:cNvPr>
          <p:cNvPicPr>
            <a:picLocks noChangeAspect="1"/>
          </p:cNvPicPr>
          <p:nvPr/>
        </p:nvPicPr>
        <p:blipFill rotWithShape="1">
          <a:blip r:embed="rId2"/>
          <a:srcRect l="14135" t="9315" r="12620" b="12211"/>
          <a:stretch/>
        </p:blipFill>
        <p:spPr>
          <a:xfrm>
            <a:off x="4961759" y="4907145"/>
            <a:ext cx="483782" cy="518317"/>
          </a:xfrm>
          <a:prstGeom prst="rect">
            <a:avLst/>
          </a:prstGeom>
        </p:spPr>
      </p:pic>
      <p:sp>
        <p:nvSpPr>
          <p:cNvPr id="37" name="TextBox 36">
            <a:extLst>
              <a:ext uri="{FF2B5EF4-FFF2-40B4-BE49-F238E27FC236}">
                <a16:creationId xmlns:a16="http://schemas.microsoft.com/office/drawing/2014/main" id="{88B93515-910B-4BDE-BCAD-173CCF4752BB}"/>
              </a:ext>
            </a:extLst>
          </p:cNvPr>
          <p:cNvSpPr txBox="1"/>
          <p:nvPr/>
        </p:nvSpPr>
        <p:spPr>
          <a:xfrm>
            <a:off x="289911" y="2500134"/>
            <a:ext cx="1519647" cy="923330"/>
          </a:xfrm>
          <a:prstGeom prst="rect">
            <a:avLst/>
          </a:prstGeom>
          <a:noFill/>
        </p:spPr>
        <p:txBody>
          <a:bodyPr wrap="none" rtlCol="0">
            <a:spAutoFit/>
          </a:bodyPr>
          <a:lstStyle/>
          <a:p>
            <a:r>
              <a:rPr lang="en-US" dirty="0"/>
              <a:t>Case Manager</a:t>
            </a:r>
          </a:p>
          <a:p>
            <a:r>
              <a:rPr lang="en-US" dirty="0"/>
              <a:t>Or Care </a:t>
            </a:r>
          </a:p>
          <a:p>
            <a:r>
              <a:rPr lang="en-US" dirty="0"/>
              <a:t>Coordinator</a:t>
            </a:r>
          </a:p>
        </p:txBody>
      </p:sp>
      <p:cxnSp>
        <p:nvCxnSpPr>
          <p:cNvPr id="55" name="Connector: Elbow 54">
            <a:extLst>
              <a:ext uri="{FF2B5EF4-FFF2-40B4-BE49-F238E27FC236}">
                <a16:creationId xmlns:a16="http://schemas.microsoft.com/office/drawing/2014/main" id="{CD664D03-54D0-41A3-86EA-749DB1A02F52}"/>
              </a:ext>
            </a:extLst>
          </p:cNvPr>
          <p:cNvCxnSpPr>
            <a:cxnSpLocks/>
            <a:endCxn id="10" idx="1"/>
          </p:cNvCxnSpPr>
          <p:nvPr/>
        </p:nvCxnSpPr>
        <p:spPr>
          <a:xfrm rot="5400000" flipH="1" flipV="1">
            <a:off x="1734943" y="1901251"/>
            <a:ext cx="1523190" cy="1033804"/>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5B73F1CF-1B6E-4CB8-AD78-B9F81FC40AED}"/>
              </a:ext>
            </a:extLst>
          </p:cNvPr>
          <p:cNvCxnSpPr>
            <a:cxnSpLocks/>
            <a:endCxn id="5" idx="3"/>
          </p:cNvCxnSpPr>
          <p:nvPr/>
        </p:nvCxnSpPr>
        <p:spPr>
          <a:xfrm rot="10800000" flipV="1">
            <a:off x="7132045" y="1899817"/>
            <a:ext cx="3418399" cy="1657536"/>
          </a:xfrm>
          <a:prstGeom prst="bent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79">
            <a:extLst>
              <a:ext uri="{FF2B5EF4-FFF2-40B4-BE49-F238E27FC236}">
                <a16:creationId xmlns:a16="http://schemas.microsoft.com/office/drawing/2014/main" id="{276D35F5-ADAB-4A1D-A282-D01FDE715660}"/>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36668" r="11635" b="12534"/>
          <a:stretch/>
        </p:blipFill>
        <p:spPr>
          <a:xfrm>
            <a:off x="10550435" y="1236239"/>
            <a:ext cx="822034" cy="1081522"/>
          </a:xfrm>
          <a:prstGeom prst="rect">
            <a:avLst/>
          </a:prstGeom>
          <a:ln>
            <a:solidFill>
              <a:srgbClr val="FF0000"/>
            </a:solidFill>
          </a:ln>
        </p:spPr>
      </p:pic>
      <p:sp>
        <p:nvSpPr>
          <p:cNvPr id="95" name="Arrow: Right 94">
            <a:extLst>
              <a:ext uri="{FF2B5EF4-FFF2-40B4-BE49-F238E27FC236}">
                <a16:creationId xmlns:a16="http://schemas.microsoft.com/office/drawing/2014/main" id="{4AD7C2E4-889C-4DBB-B8AC-EF37E8E2B0E5}"/>
              </a:ext>
            </a:extLst>
          </p:cNvPr>
          <p:cNvSpPr/>
          <p:nvPr/>
        </p:nvSpPr>
        <p:spPr>
          <a:xfrm>
            <a:off x="9674546" y="1199869"/>
            <a:ext cx="867140" cy="240752"/>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4" name="Straight Arrow Connector 113">
            <a:extLst>
              <a:ext uri="{FF2B5EF4-FFF2-40B4-BE49-F238E27FC236}">
                <a16:creationId xmlns:a16="http://schemas.microsoft.com/office/drawing/2014/main" id="{D397F66C-F462-49A9-A8FF-BAFAFE484BCF}"/>
              </a:ext>
            </a:extLst>
          </p:cNvPr>
          <p:cNvCxnSpPr>
            <a:cxnSpLocks/>
            <a:stCxn id="19" idx="3"/>
          </p:cNvCxnSpPr>
          <p:nvPr/>
        </p:nvCxnSpPr>
        <p:spPr>
          <a:xfrm flipV="1">
            <a:off x="5138584" y="5867042"/>
            <a:ext cx="486476" cy="82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31C8F268-2ACE-4273-9B49-B7C04C02A32C}"/>
              </a:ext>
            </a:extLst>
          </p:cNvPr>
          <p:cNvCxnSpPr>
            <a:stCxn id="10" idx="3"/>
          </p:cNvCxnSpPr>
          <p:nvPr/>
        </p:nvCxnSpPr>
        <p:spPr>
          <a:xfrm>
            <a:off x="5254774" y="1656558"/>
            <a:ext cx="409976"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53E7EB21-3F4B-454C-B8EF-73D2480D1544}"/>
              </a:ext>
            </a:extLst>
          </p:cNvPr>
          <p:cNvSpPr>
            <a:spLocks noGrp="1"/>
          </p:cNvSpPr>
          <p:nvPr>
            <p:ph type="sldNum" sz="quarter" idx="12"/>
          </p:nvPr>
        </p:nvSpPr>
        <p:spPr>
          <a:xfrm>
            <a:off x="8610600" y="6356350"/>
            <a:ext cx="2743200" cy="365125"/>
          </a:xfrm>
        </p:spPr>
        <p:txBody>
          <a:bodyPr/>
          <a:lstStyle/>
          <a:p>
            <a:fld id="{83473F2B-0FC3-479B-8D38-C26313699D9A}" type="slidenum">
              <a:rPr lang="en-US" smtClean="0"/>
              <a:t>35</a:t>
            </a:fld>
            <a:endParaRPr lang="en-US" dirty="0"/>
          </a:p>
        </p:txBody>
      </p:sp>
      <p:pic>
        <p:nvPicPr>
          <p:cNvPr id="42" name="Picture 41">
            <a:extLst>
              <a:ext uri="{FF2B5EF4-FFF2-40B4-BE49-F238E27FC236}">
                <a16:creationId xmlns:a16="http://schemas.microsoft.com/office/drawing/2014/main" id="{9859399F-0662-416A-A740-633E0F0A3A85}"/>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347238" y="1177672"/>
            <a:ext cx="1050146" cy="792094"/>
          </a:xfrm>
          <a:prstGeom prst="rect">
            <a:avLst/>
          </a:prstGeom>
        </p:spPr>
      </p:pic>
      <p:pic>
        <p:nvPicPr>
          <p:cNvPr id="43" name="Picture 42">
            <a:extLst>
              <a:ext uri="{FF2B5EF4-FFF2-40B4-BE49-F238E27FC236}">
                <a16:creationId xmlns:a16="http://schemas.microsoft.com/office/drawing/2014/main" id="{2822D814-C06F-4725-94E8-255C535B65A7}"/>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447970" y="3319373"/>
            <a:ext cx="739886" cy="739886"/>
          </a:xfrm>
          <a:prstGeom prst="rect">
            <a:avLst/>
          </a:prstGeom>
        </p:spPr>
      </p:pic>
      <p:cxnSp>
        <p:nvCxnSpPr>
          <p:cNvPr id="51" name="Connector: Elbow 50">
            <a:extLst>
              <a:ext uri="{FF2B5EF4-FFF2-40B4-BE49-F238E27FC236}">
                <a16:creationId xmlns:a16="http://schemas.microsoft.com/office/drawing/2014/main" id="{87D53C6D-7298-4318-9C2B-1C8D2D8900A5}"/>
              </a:ext>
            </a:extLst>
          </p:cNvPr>
          <p:cNvCxnSpPr>
            <a:stCxn id="80" idx="2"/>
            <a:endCxn id="22" idx="3"/>
          </p:cNvCxnSpPr>
          <p:nvPr/>
        </p:nvCxnSpPr>
        <p:spPr>
          <a:xfrm rot="5400000">
            <a:off x="8427806" y="2883733"/>
            <a:ext cx="3099618" cy="1967675"/>
          </a:xfrm>
          <a:prstGeom prst="bentConnector2">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5C6BD234-0023-49EF-BDAE-D26825EDAAF0}"/>
              </a:ext>
            </a:extLst>
          </p:cNvPr>
          <p:cNvSpPr txBox="1"/>
          <p:nvPr/>
        </p:nvSpPr>
        <p:spPr>
          <a:xfrm>
            <a:off x="8810142" y="1563805"/>
            <a:ext cx="1728807" cy="646331"/>
          </a:xfrm>
          <a:prstGeom prst="rect">
            <a:avLst/>
          </a:prstGeom>
          <a:noFill/>
        </p:spPr>
        <p:txBody>
          <a:bodyPr wrap="none" rtlCol="0">
            <a:spAutoFit/>
          </a:bodyPr>
          <a:lstStyle/>
          <a:p>
            <a:r>
              <a:rPr lang="en-US" dirty="0"/>
              <a:t>Patient activates</a:t>
            </a:r>
          </a:p>
          <a:p>
            <a:r>
              <a:rPr lang="en-US" dirty="0"/>
              <a:t>Care-app</a:t>
            </a:r>
          </a:p>
        </p:txBody>
      </p:sp>
      <p:sp>
        <p:nvSpPr>
          <p:cNvPr id="54" name="TextBox 53">
            <a:extLst>
              <a:ext uri="{FF2B5EF4-FFF2-40B4-BE49-F238E27FC236}">
                <a16:creationId xmlns:a16="http://schemas.microsoft.com/office/drawing/2014/main" id="{17F327CC-604B-4C98-A9FB-0BE0B0086EC0}"/>
              </a:ext>
            </a:extLst>
          </p:cNvPr>
          <p:cNvSpPr txBox="1"/>
          <p:nvPr/>
        </p:nvSpPr>
        <p:spPr>
          <a:xfrm>
            <a:off x="2896659" y="2108384"/>
            <a:ext cx="2182008" cy="1200329"/>
          </a:xfrm>
          <a:prstGeom prst="rect">
            <a:avLst/>
          </a:prstGeom>
          <a:noFill/>
        </p:spPr>
        <p:txBody>
          <a:bodyPr wrap="none" rtlCol="0">
            <a:spAutoFit/>
          </a:bodyPr>
          <a:lstStyle/>
          <a:p>
            <a:pPr marL="285750" indent="-285750">
              <a:buFont typeface="Arial" panose="020B0604020202020204" pitchFamily="34" charset="0"/>
              <a:buChar char="•"/>
            </a:pPr>
            <a:r>
              <a:rPr lang="en-US" sz="1200" dirty="0"/>
              <a:t>Uncontrolled Symptoms</a:t>
            </a:r>
          </a:p>
          <a:p>
            <a:pPr marL="285750" indent="-285750">
              <a:buFont typeface="Arial" panose="020B0604020202020204" pitchFamily="34" charset="0"/>
              <a:buChar char="•"/>
            </a:pPr>
            <a:r>
              <a:rPr lang="en-US" sz="1200" dirty="0"/>
              <a:t>Stage 3 </a:t>
            </a:r>
          </a:p>
          <a:p>
            <a:pPr marL="285750" indent="-285750">
              <a:buFont typeface="Arial" panose="020B0604020202020204" pitchFamily="34" charset="0"/>
              <a:buChar char="•"/>
            </a:pPr>
            <a:r>
              <a:rPr lang="en-US" sz="1200" dirty="0"/>
              <a:t>Metastatic</a:t>
            </a:r>
          </a:p>
          <a:p>
            <a:pPr marL="285750" indent="-285750">
              <a:buFont typeface="Arial" panose="020B0604020202020204" pitchFamily="34" charset="0"/>
              <a:buChar char="•"/>
            </a:pPr>
            <a:r>
              <a:rPr lang="en-US" sz="1200" dirty="0"/>
              <a:t>Non-Small Cell Lung Cancer</a:t>
            </a:r>
          </a:p>
          <a:p>
            <a:pPr marL="285750" indent="-285750">
              <a:buFont typeface="Arial" panose="020B0604020202020204" pitchFamily="34" charset="0"/>
              <a:buChar char="•"/>
            </a:pPr>
            <a:r>
              <a:rPr lang="en-US" sz="1200" dirty="0"/>
              <a:t>History of admissions</a:t>
            </a:r>
          </a:p>
          <a:p>
            <a:pPr marL="285750" indent="-285750">
              <a:buFont typeface="Arial" panose="020B0604020202020204" pitchFamily="34" charset="0"/>
              <a:buChar char="•"/>
            </a:pPr>
            <a:r>
              <a:rPr lang="en-US" sz="1200" dirty="0"/>
              <a:t>Lack of support</a:t>
            </a:r>
          </a:p>
        </p:txBody>
      </p:sp>
      <p:pic>
        <p:nvPicPr>
          <p:cNvPr id="66" name="Picture 65">
            <a:extLst>
              <a:ext uri="{FF2B5EF4-FFF2-40B4-BE49-F238E27FC236}">
                <a16:creationId xmlns:a16="http://schemas.microsoft.com/office/drawing/2014/main" id="{921F0E54-CDC7-424C-A153-BA0385BE28A3}"/>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flipH="1">
            <a:off x="324104" y="5014459"/>
            <a:ext cx="839658" cy="920005"/>
          </a:xfrm>
          <a:prstGeom prst="rect">
            <a:avLst/>
          </a:prstGeom>
        </p:spPr>
      </p:pic>
      <p:sp>
        <p:nvSpPr>
          <p:cNvPr id="58" name="TextBox 57">
            <a:extLst>
              <a:ext uri="{FF2B5EF4-FFF2-40B4-BE49-F238E27FC236}">
                <a16:creationId xmlns:a16="http://schemas.microsoft.com/office/drawing/2014/main" id="{8DEBC687-FEE3-4F56-9CC9-D0A28F1F2CFE}"/>
              </a:ext>
            </a:extLst>
          </p:cNvPr>
          <p:cNvSpPr txBox="1"/>
          <p:nvPr/>
        </p:nvSpPr>
        <p:spPr>
          <a:xfrm>
            <a:off x="245817" y="4260164"/>
            <a:ext cx="1388650" cy="646331"/>
          </a:xfrm>
          <a:prstGeom prst="rect">
            <a:avLst/>
          </a:prstGeom>
          <a:noFill/>
        </p:spPr>
        <p:txBody>
          <a:bodyPr wrap="none" rtlCol="0">
            <a:spAutoFit/>
          </a:bodyPr>
          <a:lstStyle/>
          <a:p>
            <a:r>
              <a:rPr lang="en-US" dirty="0"/>
              <a:t>Care Plan for</a:t>
            </a:r>
          </a:p>
          <a:p>
            <a:r>
              <a:rPr lang="en-US" dirty="0"/>
              <a:t>Patient </a:t>
            </a:r>
          </a:p>
        </p:txBody>
      </p:sp>
      <p:cxnSp>
        <p:nvCxnSpPr>
          <p:cNvPr id="60" name="Connector: Elbow 59">
            <a:extLst>
              <a:ext uri="{FF2B5EF4-FFF2-40B4-BE49-F238E27FC236}">
                <a16:creationId xmlns:a16="http://schemas.microsoft.com/office/drawing/2014/main" id="{A42F8AE9-63FF-4579-ACBB-1E466EA447A9}"/>
              </a:ext>
            </a:extLst>
          </p:cNvPr>
          <p:cNvCxnSpPr>
            <a:stCxn id="66" idx="0"/>
            <a:endCxn id="43" idx="1"/>
          </p:cNvCxnSpPr>
          <p:nvPr/>
        </p:nvCxnSpPr>
        <p:spPr>
          <a:xfrm rot="5400000" flipH="1" flipV="1">
            <a:off x="433380" y="3999870"/>
            <a:ext cx="1325143" cy="704037"/>
          </a:xfrm>
          <a:prstGeom prst="bentConnector2">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86" name="Picture 85">
            <a:extLst>
              <a:ext uri="{FF2B5EF4-FFF2-40B4-BE49-F238E27FC236}">
                <a16:creationId xmlns:a16="http://schemas.microsoft.com/office/drawing/2014/main" id="{BB1A3A2B-ADA5-445F-AFD4-2FD97DDF6263}"/>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9005924" y="765298"/>
            <a:ext cx="1094214" cy="690882"/>
          </a:xfrm>
          <a:prstGeom prst="rect">
            <a:avLst/>
          </a:prstGeom>
        </p:spPr>
      </p:pic>
      <p:pic>
        <p:nvPicPr>
          <p:cNvPr id="8" name="Picture 7">
            <a:extLst>
              <a:ext uri="{FF2B5EF4-FFF2-40B4-BE49-F238E27FC236}">
                <a16:creationId xmlns:a16="http://schemas.microsoft.com/office/drawing/2014/main" id="{6A4840A1-1CE0-4EF9-8794-2FF8635AFD6C}"/>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11020384" y="2451686"/>
            <a:ext cx="740740" cy="494651"/>
          </a:xfrm>
          <a:prstGeom prst="rect">
            <a:avLst/>
          </a:prstGeom>
        </p:spPr>
      </p:pic>
      <p:sp>
        <p:nvSpPr>
          <p:cNvPr id="12" name="TextBox 11">
            <a:extLst>
              <a:ext uri="{FF2B5EF4-FFF2-40B4-BE49-F238E27FC236}">
                <a16:creationId xmlns:a16="http://schemas.microsoft.com/office/drawing/2014/main" id="{8EF6BF9D-A27D-40F1-83AF-5DD3C24D6154}"/>
              </a:ext>
            </a:extLst>
          </p:cNvPr>
          <p:cNvSpPr txBox="1"/>
          <p:nvPr/>
        </p:nvSpPr>
        <p:spPr>
          <a:xfrm>
            <a:off x="11056731" y="2995082"/>
            <a:ext cx="842731" cy="830997"/>
          </a:xfrm>
          <a:prstGeom prst="rect">
            <a:avLst/>
          </a:prstGeom>
          <a:noFill/>
        </p:spPr>
        <p:txBody>
          <a:bodyPr wrap="none" rtlCol="0">
            <a:spAutoFit/>
          </a:bodyPr>
          <a:lstStyle/>
          <a:p>
            <a:r>
              <a:rPr lang="en-US" sz="1200" dirty="0"/>
              <a:t>Wearables</a:t>
            </a:r>
          </a:p>
          <a:p>
            <a:r>
              <a:rPr lang="en-US" sz="1200" dirty="0"/>
              <a:t>(e.g. </a:t>
            </a:r>
          </a:p>
          <a:p>
            <a:r>
              <a:rPr lang="en-US" sz="1200" dirty="0"/>
              <a:t>weight </a:t>
            </a:r>
          </a:p>
          <a:p>
            <a:r>
              <a:rPr lang="en-US" sz="1200" dirty="0"/>
              <a:t>scales)</a:t>
            </a:r>
          </a:p>
        </p:txBody>
      </p:sp>
      <p:pic>
        <p:nvPicPr>
          <p:cNvPr id="49" name="Picture 48">
            <a:extLst>
              <a:ext uri="{FF2B5EF4-FFF2-40B4-BE49-F238E27FC236}">
                <a16:creationId xmlns:a16="http://schemas.microsoft.com/office/drawing/2014/main" id="{46DFDED4-F51B-4198-AE08-C63A79974B20}"/>
              </a:ext>
            </a:extLst>
          </p:cNvPr>
          <p:cNvPicPr>
            <a:picLocks noChangeAspect="1"/>
          </p:cNvPicPr>
          <p:nvPr/>
        </p:nvPicPr>
        <p:blipFill>
          <a:blip r:embed="rId15"/>
          <a:stretch>
            <a:fillRect/>
          </a:stretch>
        </p:blipFill>
        <p:spPr>
          <a:xfrm>
            <a:off x="9493193" y="4782165"/>
            <a:ext cx="968844" cy="314094"/>
          </a:xfrm>
          <a:prstGeom prst="rect">
            <a:avLst/>
          </a:prstGeom>
        </p:spPr>
      </p:pic>
    </p:spTree>
    <p:extLst>
      <p:ext uri="{BB962C8B-B14F-4D97-AF65-F5344CB8AC3E}">
        <p14:creationId xmlns:p14="http://schemas.microsoft.com/office/powerpoint/2010/main" val="6921727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9FD018-5818-4991-AB6D-455D5DDFF3B9}"/>
              </a:ext>
            </a:extLst>
          </p:cNvPr>
          <p:cNvSpPr>
            <a:spLocks noGrp="1"/>
          </p:cNvSpPr>
          <p:nvPr>
            <p:ph type="title"/>
          </p:nvPr>
        </p:nvSpPr>
        <p:spPr>
          <a:xfrm>
            <a:off x="542925" y="768350"/>
            <a:ext cx="11239500" cy="3561243"/>
          </a:xfrm>
        </p:spPr>
        <p:txBody>
          <a:bodyPr>
            <a:normAutofit fontScale="90000"/>
          </a:bodyPr>
          <a:lstStyle/>
          <a:p>
            <a:r>
              <a:rPr lang="en-US" dirty="0"/>
              <a:t>Patient Engagement Tools and Workflow: Mobile Apps to Enable Symptom Feedback, Digital Wound Status, Video Visits, Connectivity, and Empowerment</a:t>
            </a:r>
          </a:p>
        </p:txBody>
      </p:sp>
      <p:sp>
        <p:nvSpPr>
          <p:cNvPr id="5" name="Text Placeholder 4">
            <a:extLst>
              <a:ext uri="{FF2B5EF4-FFF2-40B4-BE49-F238E27FC236}">
                <a16:creationId xmlns:a16="http://schemas.microsoft.com/office/drawing/2014/main" id="{B1363878-3962-42F2-ABE3-06FAFCC658DB}"/>
              </a:ext>
            </a:extLst>
          </p:cNvPr>
          <p:cNvSpPr>
            <a:spLocks noGrp="1"/>
          </p:cNvSpPr>
          <p:nvPr>
            <p:ph type="body" idx="1"/>
          </p:nvPr>
        </p:nvSpPr>
        <p:spPr>
          <a:xfrm>
            <a:off x="542925" y="4672806"/>
            <a:ext cx="11068050" cy="727869"/>
          </a:xfrm>
        </p:spPr>
        <p:txBody>
          <a:bodyPr/>
          <a:lstStyle/>
          <a:p>
            <a:r>
              <a:rPr lang="en-US" dirty="0"/>
              <a:t>Team</a:t>
            </a:r>
          </a:p>
        </p:txBody>
      </p:sp>
      <p:sp>
        <p:nvSpPr>
          <p:cNvPr id="6" name="Footer Placeholder 5">
            <a:extLst>
              <a:ext uri="{FF2B5EF4-FFF2-40B4-BE49-F238E27FC236}">
                <a16:creationId xmlns:a16="http://schemas.microsoft.com/office/drawing/2014/main" id="{B4814032-15EA-474B-86AF-4020A7D89C4B}"/>
              </a:ext>
            </a:extLst>
          </p:cNvPr>
          <p:cNvSpPr>
            <a:spLocks noGrp="1"/>
          </p:cNvSpPr>
          <p:nvPr>
            <p:ph type="ftr" sz="quarter" idx="11"/>
          </p:nvPr>
        </p:nvSpPr>
        <p:spPr/>
        <p:txBody>
          <a:bodyPr/>
          <a:lstStyle/>
          <a:p>
            <a:r>
              <a:rPr lang="en-US" dirty="0"/>
              <a:t>All rights reserved.  Cannot distribute.  Confidential</a:t>
            </a:r>
          </a:p>
        </p:txBody>
      </p:sp>
      <p:sp>
        <p:nvSpPr>
          <p:cNvPr id="7" name="Slide Number Placeholder 6">
            <a:extLst>
              <a:ext uri="{FF2B5EF4-FFF2-40B4-BE49-F238E27FC236}">
                <a16:creationId xmlns:a16="http://schemas.microsoft.com/office/drawing/2014/main" id="{1FA97EDF-20ED-411F-AC6E-0AB3358FC302}"/>
              </a:ext>
            </a:extLst>
          </p:cNvPr>
          <p:cNvSpPr>
            <a:spLocks noGrp="1"/>
          </p:cNvSpPr>
          <p:nvPr>
            <p:ph type="sldNum" sz="quarter" idx="12"/>
          </p:nvPr>
        </p:nvSpPr>
        <p:spPr/>
        <p:txBody>
          <a:bodyPr/>
          <a:lstStyle/>
          <a:p>
            <a:fld id="{17D3C0D7-CDC6-4E3D-ADED-72DD6C8BCDB7}" type="slidenum">
              <a:rPr lang="en-US" smtClean="0"/>
              <a:t>36</a:t>
            </a:fld>
            <a:endParaRPr lang="en-US" dirty="0"/>
          </a:p>
        </p:txBody>
      </p:sp>
    </p:spTree>
    <p:extLst>
      <p:ext uri="{BB962C8B-B14F-4D97-AF65-F5344CB8AC3E}">
        <p14:creationId xmlns:p14="http://schemas.microsoft.com/office/powerpoint/2010/main" val="16060050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35753-447A-42AE-8485-D741E0910064}"/>
              </a:ext>
            </a:extLst>
          </p:cNvPr>
          <p:cNvSpPr>
            <a:spLocks noGrp="1"/>
          </p:cNvSpPr>
          <p:nvPr>
            <p:ph type="title"/>
          </p:nvPr>
        </p:nvSpPr>
        <p:spPr>
          <a:xfrm>
            <a:off x="0" y="29675"/>
            <a:ext cx="12192000" cy="629433"/>
          </a:xfrm>
          <a:solidFill>
            <a:schemeClr val="accent1">
              <a:lumMod val="40000"/>
              <a:lumOff val="60000"/>
            </a:schemeClr>
          </a:solidFill>
        </p:spPr>
        <p:txBody>
          <a:bodyPr>
            <a:noAutofit/>
          </a:bodyPr>
          <a:lstStyle/>
          <a:p>
            <a:r>
              <a:rPr lang="en-US" sz="2800" b="1" dirty="0"/>
              <a:t>Process Scenario 4:  Services to Enable Patients to Access to Pain Management Services</a:t>
            </a:r>
          </a:p>
        </p:txBody>
      </p:sp>
      <p:sp>
        <p:nvSpPr>
          <p:cNvPr id="4" name="Footer Placeholder 3">
            <a:extLst>
              <a:ext uri="{FF2B5EF4-FFF2-40B4-BE49-F238E27FC236}">
                <a16:creationId xmlns:a16="http://schemas.microsoft.com/office/drawing/2014/main" id="{C8C92955-0054-41A6-9782-52CF5664280F}"/>
              </a:ext>
            </a:extLst>
          </p:cNvPr>
          <p:cNvSpPr>
            <a:spLocks noGrp="1"/>
          </p:cNvSpPr>
          <p:nvPr>
            <p:ph type="ftr" sz="quarter" idx="11"/>
          </p:nvPr>
        </p:nvSpPr>
        <p:spPr>
          <a:xfrm>
            <a:off x="8412480" y="6580354"/>
            <a:ext cx="2577316" cy="241418"/>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All rights reserved.  Cannot distribute.  Confidential</a:t>
            </a:r>
          </a:p>
        </p:txBody>
      </p:sp>
      <p:sp>
        <p:nvSpPr>
          <p:cNvPr id="3" name="Slide Number Placeholder 2">
            <a:extLst>
              <a:ext uri="{FF2B5EF4-FFF2-40B4-BE49-F238E27FC236}">
                <a16:creationId xmlns:a16="http://schemas.microsoft.com/office/drawing/2014/main" id="{53E7EB21-3F4B-454C-B8EF-73D2480D154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473F2B-0FC3-479B-8D38-C26313699D9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40" name="Group 39">
            <a:extLst>
              <a:ext uri="{FF2B5EF4-FFF2-40B4-BE49-F238E27FC236}">
                <a16:creationId xmlns:a16="http://schemas.microsoft.com/office/drawing/2014/main" id="{CEC538BB-127C-4F7C-83E6-B8AF7B900EAA}"/>
              </a:ext>
            </a:extLst>
          </p:cNvPr>
          <p:cNvGrpSpPr/>
          <p:nvPr/>
        </p:nvGrpSpPr>
        <p:grpSpPr>
          <a:xfrm>
            <a:off x="184223" y="737429"/>
            <a:ext cx="11520275" cy="5842925"/>
            <a:chOff x="184223" y="737429"/>
            <a:chExt cx="11520275" cy="5842925"/>
          </a:xfrm>
        </p:grpSpPr>
        <p:sp>
          <p:nvSpPr>
            <p:cNvPr id="5" name="Rectangle 4">
              <a:extLst>
                <a:ext uri="{FF2B5EF4-FFF2-40B4-BE49-F238E27FC236}">
                  <a16:creationId xmlns:a16="http://schemas.microsoft.com/office/drawing/2014/main" id="{92EB173C-EA61-4218-BA16-C7352FB18EBB}"/>
                </a:ext>
              </a:extLst>
            </p:cNvPr>
            <p:cNvSpPr/>
            <p:nvPr/>
          </p:nvSpPr>
          <p:spPr>
            <a:xfrm>
              <a:off x="5664751" y="737429"/>
              <a:ext cx="1467293" cy="568452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App &amp; System To Find &amp; Schedule Services with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Private Duty</a:t>
              </a:r>
              <a:r>
                <a:rPr lang="en-US" b="1" dirty="0">
                  <a:solidFill>
                    <a:prstClr val="black"/>
                  </a:solidFill>
                  <a:latin typeface="Calibri" panose="020F0502020204030204"/>
                </a:rPr>
                <a:t> providers and nutritionists</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1D11B095-84A7-4F16-AFC2-A9853AB1D4C8}"/>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36668" r="11635" b="12534"/>
            <a:stretch/>
          </p:blipFill>
          <p:spPr>
            <a:xfrm>
              <a:off x="1568620" y="3179745"/>
              <a:ext cx="822034" cy="1081522"/>
            </a:xfrm>
            <a:prstGeom prst="rect">
              <a:avLst/>
            </a:prstGeom>
            <a:ln>
              <a:solidFill>
                <a:srgbClr val="FF0000"/>
              </a:solidFill>
            </a:ln>
          </p:spPr>
        </p:pic>
        <p:cxnSp>
          <p:nvCxnSpPr>
            <p:cNvPr id="9" name="Connector: Elbow 8">
              <a:extLst>
                <a:ext uri="{FF2B5EF4-FFF2-40B4-BE49-F238E27FC236}">
                  <a16:creationId xmlns:a16="http://schemas.microsoft.com/office/drawing/2014/main" id="{675F0E8C-8A91-40F1-B9AE-282755CD791F}"/>
                </a:ext>
              </a:extLst>
            </p:cNvPr>
            <p:cNvCxnSpPr>
              <a:cxnSpLocks/>
              <a:stCxn id="8" idx="3"/>
              <a:endCxn id="5" idx="1"/>
            </p:cNvCxnSpPr>
            <p:nvPr/>
          </p:nvCxnSpPr>
          <p:spPr>
            <a:xfrm flipV="1">
              <a:off x="2390654" y="3579690"/>
              <a:ext cx="3274097" cy="140816"/>
            </a:xfrm>
            <a:prstGeom prst="bentConnector3">
              <a:avLst>
                <a:gd name="adj1" fmla="val 50000"/>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A1865CD-11CB-4AFA-B8C1-8568BE73659D}"/>
                </a:ext>
              </a:extLst>
            </p:cNvPr>
            <p:cNvSpPr txBox="1"/>
            <p:nvPr/>
          </p:nvSpPr>
          <p:spPr>
            <a:xfrm>
              <a:off x="3013440" y="1364170"/>
              <a:ext cx="2241334" cy="584775"/>
            </a:xfrm>
            <a:prstGeom prst="rect">
              <a:avLst/>
            </a:prstGeom>
            <a:solidFill>
              <a:schemeClr val="accent6">
                <a:lumMod val="40000"/>
                <a:lumOff val="6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Search for all private duty services (zip code)</a:t>
              </a:r>
            </a:p>
          </p:txBody>
        </p:sp>
        <p:pic>
          <p:nvPicPr>
            <p:cNvPr id="11" name="Picture 10">
              <a:extLst>
                <a:ext uri="{FF2B5EF4-FFF2-40B4-BE49-F238E27FC236}">
                  <a16:creationId xmlns:a16="http://schemas.microsoft.com/office/drawing/2014/main" id="{5122A8AE-C9EE-4E24-8FF3-9238828C9BD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755422" y="5371405"/>
              <a:ext cx="1244099" cy="948625"/>
            </a:xfrm>
            <a:prstGeom prst="rect">
              <a:avLst/>
            </a:prstGeom>
          </p:spPr>
        </p:pic>
        <p:sp>
          <p:nvSpPr>
            <p:cNvPr id="12" name="TextBox 11">
              <a:extLst>
                <a:ext uri="{FF2B5EF4-FFF2-40B4-BE49-F238E27FC236}">
                  <a16:creationId xmlns:a16="http://schemas.microsoft.com/office/drawing/2014/main" id="{3795C80F-6F07-4D94-A5D0-3D68E5908537}"/>
                </a:ext>
              </a:extLst>
            </p:cNvPr>
            <p:cNvSpPr txBox="1"/>
            <p:nvPr/>
          </p:nvSpPr>
          <p:spPr>
            <a:xfrm>
              <a:off x="2946124" y="5598518"/>
              <a:ext cx="2234843" cy="584775"/>
            </a:xfrm>
            <a:prstGeom prst="rect">
              <a:avLst/>
            </a:prstGeom>
            <a:solidFill>
              <a:schemeClr val="accent6">
                <a:lumMod val="40000"/>
                <a:lumOff val="6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Show me my upcoming visits</a:t>
              </a:r>
            </a:p>
          </p:txBody>
        </p:sp>
        <p:cxnSp>
          <p:nvCxnSpPr>
            <p:cNvPr id="13" name="Connector: Elbow 12">
              <a:extLst>
                <a:ext uri="{FF2B5EF4-FFF2-40B4-BE49-F238E27FC236}">
                  <a16:creationId xmlns:a16="http://schemas.microsoft.com/office/drawing/2014/main" id="{E902172F-1B60-4729-AE41-49475EF9B28A}"/>
                </a:ext>
              </a:extLst>
            </p:cNvPr>
            <p:cNvCxnSpPr>
              <a:cxnSpLocks/>
              <a:stCxn id="26" idx="3"/>
              <a:endCxn id="11" idx="3"/>
            </p:cNvCxnSpPr>
            <p:nvPr/>
          </p:nvCxnSpPr>
          <p:spPr>
            <a:xfrm flipH="1">
              <a:off x="8999521" y="1405925"/>
              <a:ext cx="742150" cy="4439793"/>
            </a:xfrm>
            <a:prstGeom prst="bentConnector3">
              <a:avLst>
                <a:gd name="adj1" fmla="val -3080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AA39E3E-2BD3-434E-8865-D03BAA176C25}"/>
                </a:ext>
              </a:extLst>
            </p:cNvPr>
            <p:cNvSpPr txBox="1"/>
            <p:nvPr/>
          </p:nvSpPr>
          <p:spPr>
            <a:xfrm>
              <a:off x="7375431" y="846292"/>
              <a:ext cx="1556965" cy="523220"/>
            </a:xfrm>
            <a:prstGeom prst="rect">
              <a:avLst/>
            </a:prstGeom>
            <a:solidFill>
              <a:schemeClr val="accent6">
                <a:lumMod val="40000"/>
                <a:lumOff val="6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RN matched to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Patient (Notify RN)</a:t>
              </a:r>
            </a:p>
          </p:txBody>
        </p:sp>
        <p:cxnSp>
          <p:nvCxnSpPr>
            <p:cNvPr id="15" name="Connector: Elbow 14">
              <a:extLst>
                <a:ext uri="{FF2B5EF4-FFF2-40B4-BE49-F238E27FC236}">
                  <a16:creationId xmlns:a16="http://schemas.microsoft.com/office/drawing/2014/main" id="{087DC83C-0929-4C03-9829-36ECD697EDBE}"/>
                </a:ext>
              </a:extLst>
            </p:cNvPr>
            <p:cNvCxnSpPr>
              <a:cxnSpLocks/>
              <a:endCxn id="26" idx="1"/>
            </p:cNvCxnSpPr>
            <p:nvPr/>
          </p:nvCxnSpPr>
          <p:spPr>
            <a:xfrm flipV="1">
              <a:off x="7216283" y="1405925"/>
              <a:ext cx="1783238" cy="795085"/>
            </a:xfrm>
            <a:prstGeom prst="bent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567611A-A364-4CFB-B7CD-12187A9A1938}"/>
                </a:ext>
              </a:extLst>
            </p:cNvPr>
            <p:cNvSpPr txBox="1"/>
            <p:nvPr/>
          </p:nvSpPr>
          <p:spPr>
            <a:xfrm>
              <a:off x="3007411" y="3313023"/>
              <a:ext cx="2241334" cy="830997"/>
            </a:xfrm>
            <a:prstGeom prst="rect">
              <a:avLst/>
            </a:prstGeom>
            <a:solidFill>
              <a:schemeClr val="accent6">
                <a:lumMod val="40000"/>
                <a:lumOff val="6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Show me recommended providers for pain management</a:t>
              </a:r>
            </a:p>
          </p:txBody>
        </p:sp>
        <p:sp>
          <p:nvSpPr>
            <p:cNvPr id="19" name="TextBox 18">
              <a:extLst>
                <a:ext uri="{FF2B5EF4-FFF2-40B4-BE49-F238E27FC236}">
                  <a16:creationId xmlns:a16="http://schemas.microsoft.com/office/drawing/2014/main" id="{95835826-3A02-49B9-89B5-3E83857388A6}"/>
                </a:ext>
              </a:extLst>
            </p:cNvPr>
            <p:cNvSpPr txBox="1"/>
            <p:nvPr/>
          </p:nvSpPr>
          <p:spPr>
            <a:xfrm>
              <a:off x="2939633" y="4407306"/>
              <a:ext cx="2241334" cy="338554"/>
            </a:xfrm>
            <a:prstGeom prst="rect">
              <a:avLst/>
            </a:prstGeom>
            <a:solidFill>
              <a:schemeClr val="accent6">
                <a:lumMod val="40000"/>
                <a:lumOff val="6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Schedule service visits</a:t>
              </a:r>
            </a:p>
          </p:txBody>
        </p:sp>
        <p:cxnSp>
          <p:nvCxnSpPr>
            <p:cNvPr id="20" name="Connector: Elbow 19">
              <a:extLst>
                <a:ext uri="{FF2B5EF4-FFF2-40B4-BE49-F238E27FC236}">
                  <a16:creationId xmlns:a16="http://schemas.microsoft.com/office/drawing/2014/main" id="{9FD8099D-8014-4D0E-98DD-3F1D6894DA44}"/>
                </a:ext>
              </a:extLst>
            </p:cNvPr>
            <p:cNvCxnSpPr>
              <a:cxnSpLocks/>
              <a:stCxn id="8" idx="2"/>
              <a:endCxn id="19" idx="1"/>
            </p:cNvCxnSpPr>
            <p:nvPr/>
          </p:nvCxnSpPr>
          <p:spPr>
            <a:xfrm rot="16200000" flipH="1">
              <a:off x="2301977" y="3938927"/>
              <a:ext cx="315316" cy="959996"/>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F90AD3F-27FF-464C-BBF1-794D9E3643DF}"/>
                </a:ext>
              </a:extLst>
            </p:cNvPr>
            <p:cNvSpPr txBox="1"/>
            <p:nvPr/>
          </p:nvSpPr>
          <p:spPr>
            <a:xfrm>
              <a:off x="7408666" y="4688797"/>
              <a:ext cx="1885057" cy="523220"/>
            </a:xfrm>
            <a:prstGeom prst="rect">
              <a:avLst/>
            </a:prstGeom>
            <a:solidFill>
              <a:schemeClr val="accent6">
                <a:lumMod val="40000"/>
                <a:lumOff val="6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Show my schedule of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visits to patient’s home</a:t>
              </a:r>
            </a:p>
          </p:txBody>
        </p:sp>
        <p:sp>
          <p:nvSpPr>
            <p:cNvPr id="23" name="TextBox 22">
              <a:extLst>
                <a:ext uri="{FF2B5EF4-FFF2-40B4-BE49-F238E27FC236}">
                  <a16:creationId xmlns:a16="http://schemas.microsoft.com/office/drawing/2014/main" id="{8A10058E-C9A1-4BC7-88AE-577247741957}"/>
                </a:ext>
              </a:extLst>
            </p:cNvPr>
            <p:cNvSpPr txBox="1"/>
            <p:nvPr/>
          </p:nvSpPr>
          <p:spPr>
            <a:xfrm>
              <a:off x="7310049" y="2997415"/>
              <a:ext cx="1885056" cy="523220"/>
            </a:xfrm>
            <a:prstGeom prst="rect">
              <a:avLst/>
            </a:prstGeom>
            <a:solidFill>
              <a:schemeClr val="accent6">
                <a:lumMod val="40000"/>
                <a:lumOff val="6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Show me my patient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Summary/profile/risk</a:t>
              </a:r>
            </a:p>
          </p:txBody>
        </p:sp>
        <p:cxnSp>
          <p:nvCxnSpPr>
            <p:cNvPr id="25" name="Straight Arrow Connector 24">
              <a:extLst>
                <a:ext uri="{FF2B5EF4-FFF2-40B4-BE49-F238E27FC236}">
                  <a16:creationId xmlns:a16="http://schemas.microsoft.com/office/drawing/2014/main" id="{CDEFF7A2-F236-4F67-99B7-A79331F19E08}"/>
                </a:ext>
              </a:extLst>
            </p:cNvPr>
            <p:cNvCxnSpPr>
              <a:cxnSpLocks/>
              <a:stCxn id="37" idx="3"/>
              <a:endCxn id="8" idx="1"/>
            </p:cNvCxnSpPr>
            <p:nvPr/>
          </p:nvCxnSpPr>
          <p:spPr>
            <a:xfrm>
              <a:off x="1032981" y="3720506"/>
              <a:ext cx="53563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 descr="Image result for private duty RN">
              <a:extLst>
                <a:ext uri="{FF2B5EF4-FFF2-40B4-BE49-F238E27FC236}">
                  <a16:creationId xmlns:a16="http://schemas.microsoft.com/office/drawing/2014/main" id="{30C5927E-1392-417F-A5DA-C24F272B7C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9521" y="1034850"/>
              <a:ext cx="742150" cy="742150"/>
            </a:xfrm>
            <a:prstGeom prst="rect">
              <a:avLst/>
            </a:prstGeom>
            <a:noFill/>
            <a:extLst>
              <a:ext uri="{909E8E84-426E-40DD-AFC4-6F175D3DCCD1}">
                <a14:hiddenFill xmlns:a14="http://schemas.microsoft.com/office/drawing/2010/main">
                  <a:solidFill>
                    <a:srgbClr val="FFFFFF"/>
                  </a:solidFill>
                </a14:hiddenFill>
              </a:ext>
            </a:extLst>
          </p:spPr>
        </p:pic>
        <p:sp>
          <p:nvSpPr>
            <p:cNvPr id="28" name="Oval 27">
              <a:extLst>
                <a:ext uri="{FF2B5EF4-FFF2-40B4-BE49-F238E27FC236}">
                  <a16:creationId xmlns:a16="http://schemas.microsoft.com/office/drawing/2014/main" id="{39554EAE-D441-4586-9D58-18DFDC2415C7}"/>
                </a:ext>
              </a:extLst>
            </p:cNvPr>
            <p:cNvSpPr/>
            <p:nvPr/>
          </p:nvSpPr>
          <p:spPr>
            <a:xfrm>
              <a:off x="2664405" y="1319764"/>
              <a:ext cx="349035" cy="39446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sp>
          <p:nvSpPr>
            <p:cNvPr id="29" name="Oval 28">
              <a:extLst>
                <a:ext uri="{FF2B5EF4-FFF2-40B4-BE49-F238E27FC236}">
                  <a16:creationId xmlns:a16="http://schemas.microsoft.com/office/drawing/2014/main" id="{FC0EA714-9A2A-47D8-BCE2-538D5851F6CD}"/>
                </a:ext>
              </a:extLst>
            </p:cNvPr>
            <p:cNvSpPr/>
            <p:nvPr/>
          </p:nvSpPr>
          <p:spPr>
            <a:xfrm>
              <a:off x="2667404" y="3040096"/>
              <a:ext cx="349035" cy="39446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sp>
          <p:nvSpPr>
            <p:cNvPr id="30" name="Oval 29">
              <a:extLst>
                <a:ext uri="{FF2B5EF4-FFF2-40B4-BE49-F238E27FC236}">
                  <a16:creationId xmlns:a16="http://schemas.microsoft.com/office/drawing/2014/main" id="{476E760B-C5A1-49AA-A907-DD61F5B4A879}"/>
                </a:ext>
              </a:extLst>
            </p:cNvPr>
            <p:cNvSpPr/>
            <p:nvPr/>
          </p:nvSpPr>
          <p:spPr>
            <a:xfrm>
              <a:off x="2618757" y="4073666"/>
              <a:ext cx="349035" cy="39446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3</a:t>
              </a:r>
            </a:p>
          </p:txBody>
        </p:sp>
        <p:sp>
          <p:nvSpPr>
            <p:cNvPr id="31" name="Oval 30">
              <a:extLst>
                <a:ext uri="{FF2B5EF4-FFF2-40B4-BE49-F238E27FC236}">
                  <a16:creationId xmlns:a16="http://schemas.microsoft.com/office/drawing/2014/main" id="{66AA2D2E-4591-4DBF-B3EA-8CFB48DBBAC1}"/>
                </a:ext>
              </a:extLst>
            </p:cNvPr>
            <p:cNvSpPr/>
            <p:nvPr/>
          </p:nvSpPr>
          <p:spPr>
            <a:xfrm>
              <a:off x="7367503" y="1440621"/>
              <a:ext cx="349035" cy="39446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4</a:t>
              </a:r>
            </a:p>
          </p:txBody>
        </p:sp>
        <p:sp>
          <p:nvSpPr>
            <p:cNvPr id="32" name="Oval 31">
              <a:extLst>
                <a:ext uri="{FF2B5EF4-FFF2-40B4-BE49-F238E27FC236}">
                  <a16:creationId xmlns:a16="http://schemas.microsoft.com/office/drawing/2014/main" id="{BE355EFE-A92B-4289-B7F3-320475C1D70F}"/>
                </a:ext>
              </a:extLst>
            </p:cNvPr>
            <p:cNvSpPr/>
            <p:nvPr/>
          </p:nvSpPr>
          <p:spPr>
            <a:xfrm>
              <a:off x="7337451" y="2526578"/>
              <a:ext cx="349035" cy="39446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5</a:t>
              </a:r>
            </a:p>
          </p:txBody>
        </p:sp>
        <p:sp>
          <p:nvSpPr>
            <p:cNvPr id="33" name="Oval 32">
              <a:extLst>
                <a:ext uri="{FF2B5EF4-FFF2-40B4-BE49-F238E27FC236}">
                  <a16:creationId xmlns:a16="http://schemas.microsoft.com/office/drawing/2014/main" id="{57545A1E-A3E4-47EE-ACEC-142471153045}"/>
                </a:ext>
              </a:extLst>
            </p:cNvPr>
            <p:cNvSpPr/>
            <p:nvPr/>
          </p:nvSpPr>
          <p:spPr>
            <a:xfrm>
              <a:off x="7366649" y="4170173"/>
              <a:ext cx="349035" cy="39446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6</a:t>
              </a:r>
            </a:p>
          </p:txBody>
        </p:sp>
        <p:sp>
          <p:nvSpPr>
            <p:cNvPr id="34" name="Oval 33">
              <a:extLst>
                <a:ext uri="{FF2B5EF4-FFF2-40B4-BE49-F238E27FC236}">
                  <a16:creationId xmlns:a16="http://schemas.microsoft.com/office/drawing/2014/main" id="{248B76D1-4504-4F8A-AFC8-A124D83CB1C0}"/>
                </a:ext>
              </a:extLst>
            </p:cNvPr>
            <p:cNvSpPr/>
            <p:nvPr/>
          </p:nvSpPr>
          <p:spPr>
            <a:xfrm>
              <a:off x="2664405" y="6185893"/>
              <a:ext cx="349035" cy="39446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7</a:t>
              </a:r>
            </a:p>
          </p:txBody>
        </p:sp>
        <p:pic>
          <p:nvPicPr>
            <p:cNvPr id="36" name="Picture 35">
              <a:extLst>
                <a:ext uri="{FF2B5EF4-FFF2-40B4-BE49-F238E27FC236}">
                  <a16:creationId xmlns:a16="http://schemas.microsoft.com/office/drawing/2014/main" id="{D762818F-542E-40B3-BF7A-E109C510F782}"/>
                </a:ext>
              </a:extLst>
            </p:cNvPr>
            <p:cNvPicPr>
              <a:picLocks noChangeAspect="1"/>
            </p:cNvPicPr>
            <p:nvPr/>
          </p:nvPicPr>
          <p:blipFill rotWithShape="1">
            <a:blip r:embed="rId7"/>
            <a:srcRect l="14135" t="9315" r="12620" b="12211"/>
            <a:stretch/>
          </p:blipFill>
          <p:spPr>
            <a:xfrm>
              <a:off x="4961759" y="4907145"/>
              <a:ext cx="483782" cy="518317"/>
            </a:xfrm>
            <a:prstGeom prst="rect">
              <a:avLst/>
            </a:prstGeom>
          </p:spPr>
        </p:pic>
        <p:sp>
          <p:nvSpPr>
            <p:cNvPr id="37" name="TextBox 36">
              <a:extLst>
                <a:ext uri="{FF2B5EF4-FFF2-40B4-BE49-F238E27FC236}">
                  <a16:creationId xmlns:a16="http://schemas.microsoft.com/office/drawing/2014/main" id="{88B93515-910B-4BDE-BCAD-173CCF4752BB}"/>
                </a:ext>
              </a:extLst>
            </p:cNvPr>
            <p:cNvSpPr txBox="1"/>
            <p:nvPr/>
          </p:nvSpPr>
          <p:spPr>
            <a:xfrm>
              <a:off x="184223" y="3535840"/>
              <a:ext cx="8487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Patient</a:t>
              </a:r>
            </a:p>
          </p:txBody>
        </p:sp>
        <p:cxnSp>
          <p:nvCxnSpPr>
            <p:cNvPr id="55" name="Connector: Elbow 54">
              <a:extLst>
                <a:ext uri="{FF2B5EF4-FFF2-40B4-BE49-F238E27FC236}">
                  <a16:creationId xmlns:a16="http://schemas.microsoft.com/office/drawing/2014/main" id="{CD664D03-54D0-41A3-86EA-749DB1A02F52}"/>
                </a:ext>
              </a:extLst>
            </p:cNvPr>
            <p:cNvCxnSpPr>
              <a:stCxn id="8" idx="0"/>
              <a:endCxn id="10" idx="1"/>
            </p:cNvCxnSpPr>
            <p:nvPr/>
          </p:nvCxnSpPr>
          <p:spPr>
            <a:xfrm rot="5400000" flipH="1" flipV="1">
              <a:off x="1734945" y="1901251"/>
              <a:ext cx="1523187" cy="1033803"/>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6637038F-055C-4875-A92B-9977EF3BC0A3}"/>
                </a:ext>
              </a:extLst>
            </p:cNvPr>
            <p:cNvCxnSpPr>
              <a:cxnSpLocks/>
              <a:stCxn id="8" idx="2"/>
              <a:endCxn id="12" idx="1"/>
            </p:cNvCxnSpPr>
            <p:nvPr/>
          </p:nvCxnSpPr>
          <p:spPr>
            <a:xfrm rot="16200000" flipH="1">
              <a:off x="1648061" y="4592842"/>
              <a:ext cx="1629639" cy="966487"/>
            </a:xfrm>
            <a:prstGeom prst="bentConnector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5B73F1CF-1B6E-4CB8-AD78-B9F81FC40AED}"/>
                </a:ext>
              </a:extLst>
            </p:cNvPr>
            <p:cNvCxnSpPr>
              <a:cxnSpLocks/>
              <a:stCxn id="26" idx="2"/>
              <a:endCxn id="5" idx="3"/>
            </p:cNvCxnSpPr>
            <p:nvPr/>
          </p:nvCxnSpPr>
          <p:spPr>
            <a:xfrm rot="5400000">
              <a:off x="7349975" y="1559069"/>
              <a:ext cx="1802690" cy="2238552"/>
            </a:xfrm>
            <a:prstGeom prst="bentConnector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79">
              <a:extLst>
                <a:ext uri="{FF2B5EF4-FFF2-40B4-BE49-F238E27FC236}">
                  <a16:creationId xmlns:a16="http://schemas.microsoft.com/office/drawing/2014/main" id="{276D35F5-ADAB-4A1D-A282-D01FDE715660}"/>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36668" r="11635" b="12534"/>
            <a:stretch/>
          </p:blipFill>
          <p:spPr>
            <a:xfrm>
              <a:off x="10550435" y="1236239"/>
              <a:ext cx="822034" cy="1081522"/>
            </a:xfrm>
            <a:prstGeom prst="rect">
              <a:avLst/>
            </a:prstGeom>
            <a:ln>
              <a:solidFill>
                <a:srgbClr val="FF0000"/>
              </a:solidFill>
            </a:ln>
          </p:spPr>
        </p:pic>
        <p:sp>
          <p:nvSpPr>
            <p:cNvPr id="95" name="Arrow: Right 94">
              <a:extLst>
                <a:ext uri="{FF2B5EF4-FFF2-40B4-BE49-F238E27FC236}">
                  <a16:creationId xmlns:a16="http://schemas.microsoft.com/office/drawing/2014/main" id="{4AD7C2E4-889C-4DBB-B8AC-EF37E8E2B0E5}"/>
                </a:ext>
              </a:extLst>
            </p:cNvPr>
            <p:cNvSpPr/>
            <p:nvPr/>
          </p:nvSpPr>
          <p:spPr>
            <a:xfrm>
              <a:off x="9674546" y="1199869"/>
              <a:ext cx="867140" cy="240752"/>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14" name="Straight Arrow Connector 113">
              <a:extLst>
                <a:ext uri="{FF2B5EF4-FFF2-40B4-BE49-F238E27FC236}">
                  <a16:creationId xmlns:a16="http://schemas.microsoft.com/office/drawing/2014/main" id="{D397F66C-F462-49A9-A8FF-BAFAFE484BCF}"/>
                </a:ext>
              </a:extLst>
            </p:cNvPr>
            <p:cNvCxnSpPr>
              <a:cxnSpLocks/>
              <a:stCxn id="19" idx="3"/>
            </p:cNvCxnSpPr>
            <p:nvPr/>
          </p:nvCxnSpPr>
          <p:spPr>
            <a:xfrm>
              <a:off x="5180967" y="4576583"/>
              <a:ext cx="588237"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82698DDD-AC2E-48CA-A3F3-07E9B8C7FC2B}"/>
                </a:ext>
              </a:extLst>
            </p:cNvPr>
            <p:cNvCxnSpPr>
              <a:cxnSpLocks/>
              <a:stCxn id="12" idx="3"/>
            </p:cNvCxnSpPr>
            <p:nvPr/>
          </p:nvCxnSpPr>
          <p:spPr>
            <a:xfrm>
              <a:off x="5180967" y="5890906"/>
              <a:ext cx="497386"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31C8F268-2ACE-4273-9B49-B7C04C02A32C}"/>
                </a:ext>
              </a:extLst>
            </p:cNvPr>
            <p:cNvCxnSpPr>
              <a:stCxn id="10" idx="3"/>
            </p:cNvCxnSpPr>
            <p:nvPr/>
          </p:nvCxnSpPr>
          <p:spPr>
            <a:xfrm>
              <a:off x="5254774" y="1656558"/>
              <a:ext cx="409976"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4FC29D0C-E394-4FB1-9E4F-99B6362B563C}"/>
                </a:ext>
              </a:extLst>
            </p:cNvPr>
            <p:cNvCxnSpPr>
              <a:cxnSpLocks/>
              <a:stCxn id="11" idx="1"/>
            </p:cNvCxnSpPr>
            <p:nvPr/>
          </p:nvCxnSpPr>
          <p:spPr>
            <a:xfrm flipH="1" flipV="1">
              <a:off x="7103798" y="5834860"/>
              <a:ext cx="651624" cy="1085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7" name="Picture 136">
              <a:extLst>
                <a:ext uri="{FF2B5EF4-FFF2-40B4-BE49-F238E27FC236}">
                  <a16:creationId xmlns:a16="http://schemas.microsoft.com/office/drawing/2014/main" id="{586DFCEE-8B01-48B7-97B7-35B7C2D88EEB}"/>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10567645" y="2527232"/>
              <a:ext cx="787613" cy="787613"/>
            </a:xfrm>
            <a:prstGeom prst="rect">
              <a:avLst/>
            </a:prstGeom>
          </p:spPr>
        </p:pic>
        <p:sp>
          <p:nvSpPr>
            <p:cNvPr id="6" name="TextBox 5">
              <a:extLst>
                <a:ext uri="{FF2B5EF4-FFF2-40B4-BE49-F238E27FC236}">
                  <a16:creationId xmlns:a16="http://schemas.microsoft.com/office/drawing/2014/main" id="{38BC8819-DEE4-4B77-98BB-2491BD869293}"/>
                </a:ext>
              </a:extLst>
            </p:cNvPr>
            <p:cNvSpPr txBox="1"/>
            <p:nvPr/>
          </p:nvSpPr>
          <p:spPr>
            <a:xfrm>
              <a:off x="10467685" y="3341308"/>
              <a:ext cx="1236813"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Private Duty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Nurse</a:t>
              </a:r>
            </a:p>
          </p:txBody>
        </p:sp>
      </p:grpSp>
      <p:sp>
        <p:nvSpPr>
          <p:cNvPr id="7" name="TextBox 6">
            <a:extLst>
              <a:ext uri="{FF2B5EF4-FFF2-40B4-BE49-F238E27FC236}">
                <a16:creationId xmlns:a16="http://schemas.microsoft.com/office/drawing/2014/main" id="{9FD5A00E-056D-4242-981C-E8F60DCA51BB}"/>
              </a:ext>
            </a:extLst>
          </p:cNvPr>
          <p:cNvSpPr txBox="1"/>
          <p:nvPr/>
        </p:nvSpPr>
        <p:spPr>
          <a:xfrm>
            <a:off x="3850943" y="552486"/>
            <a:ext cx="1204176" cy="738664"/>
          </a:xfrm>
          <a:prstGeom prst="rect">
            <a:avLst/>
          </a:prstGeom>
          <a:noFill/>
        </p:spPr>
        <p:txBody>
          <a:bodyPr wrap="none" rtlCol="0">
            <a:spAutoFit/>
          </a:bodyPr>
          <a:lstStyle/>
          <a:p>
            <a:r>
              <a:rPr lang="en-US" sz="1400" b="1" i="1" dirty="0">
                <a:solidFill>
                  <a:srgbClr val="FF0000"/>
                </a:solidFill>
              </a:rPr>
              <a:t>Trusted</a:t>
            </a:r>
          </a:p>
          <a:p>
            <a:r>
              <a:rPr lang="en-US" sz="1400" b="1" i="1" dirty="0">
                <a:solidFill>
                  <a:srgbClr val="FF0000"/>
                </a:solidFill>
              </a:rPr>
              <a:t>(GDPR based)</a:t>
            </a:r>
          </a:p>
          <a:p>
            <a:r>
              <a:rPr lang="en-US" sz="1400" b="1" i="1" dirty="0">
                <a:solidFill>
                  <a:srgbClr val="FF0000"/>
                </a:solidFill>
              </a:rPr>
              <a:t>Access</a:t>
            </a:r>
          </a:p>
        </p:txBody>
      </p:sp>
      <p:pic>
        <p:nvPicPr>
          <p:cNvPr id="43" name="Picture 42">
            <a:extLst>
              <a:ext uri="{FF2B5EF4-FFF2-40B4-BE49-F238E27FC236}">
                <a16:creationId xmlns:a16="http://schemas.microsoft.com/office/drawing/2014/main" id="{80D4D878-21FA-444D-B6A4-96DE5E18E8A0}"/>
              </a:ext>
            </a:extLst>
          </p:cNvPr>
          <p:cNvPicPr>
            <a:picLocks noChangeAspect="1"/>
          </p:cNvPicPr>
          <p:nvPr/>
        </p:nvPicPr>
        <p:blipFill>
          <a:blip r:embed="rId10"/>
          <a:stretch>
            <a:fillRect/>
          </a:stretch>
        </p:blipFill>
        <p:spPr>
          <a:xfrm>
            <a:off x="9497778" y="2001004"/>
            <a:ext cx="968844" cy="314094"/>
          </a:xfrm>
          <a:prstGeom prst="rect">
            <a:avLst/>
          </a:prstGeom>
        </p:spPr>
      </p:pic>
      <p:pic>
        <p:nvPicPr>
          <p:cNvPr id="44" name="Picture 43">
            <a:extLst>
              <a:ext uri="{FF2B5EF4-FFF2-40B4-BE49-F238E27FC236}">
                <a16:creationId xmlns:a16="http://schemas.microsoft.com/office/drawing/2014/main" id="{84646C47-3F0D-4D2E-B113-5BE7EF15D269}"/>
              </a:ext>
            </a:extLst>
          </p:cNvPr>
          <p:cNvPicPr>
            <a:picLocks noChangeAspect="1"/>
          </p:cNvPicPr>
          <p:nvPr/>
        </p:nvPicPr>
        <p:blipFill>
          <a:blip r:embed="rId10"/>
          <a:stretch>
            <a:fillRect/>
          </a:stretch>
        </p:blipFill>
        <p:spPr>
          <a:xfrm>
            <a:off x="2038567" y="2482427"/>
            <a:ext cx="968844" cy="314094"/>
          </a:xfrm>
          <a:prstGeom prst="rect">
            <a:avLst/>
          </a:prstGeom>
        </p:spPr>
      </p:pic>
    </p:spTree>
    <p:extLst>
      <p:ext uri="{BB962C8B-B14F-4D97-AF65-F5344CB8AC3E}">
        <p14:creationId xmlns:p14="http://schemas.microsoft.com/office/powerpoint/2010/main" val="7458292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35753-447A-42AE-8485-D741E0910064}"/>
              </a:ext>
            </a:extLst>
          </p:cNvPr>
          <p:cNvSpPr>
            <a:spLocks noGrp="1"/>
          </p:cNvSpPr>
          <p:nvPr>
            <p:ph type="title"/>
          </p:nvPr>
        </p:nvSpPr>
        <p:spPr>
          <a:xfrm>
            <a:off x="0" y="29676"/>
            <a:ext cx="12192000" cy="467076"/>
          </a:xfrm>
          <a:solidFill>
            <a:schemeClr val="accent1">
              <a:lumMod val="40000"/>
              <a:lumOff val="60000"/>
            </a:schemeClr>
          </a:solidFill>
        </p:spPr>
        <p:txBody>
          <a:bodyPr>
            <a:noAutofit/>
          </a:bodyPr>
          <a:lstStyle/>
          <a:p>
            <a:r>
              <a:rPr lang="en-US" sz="2800" b="1" dirty="0"/>
              <a:t>Process Scenario 5:  Mobile App to Enable Patients to Access GP</a:t>
            </a:r>
          </a:p>
        </p:txBody>
      </p:sp>
      <p:sp>
        <p:nvSpPr>
          <p:cNvPr id="4" name="Footer Placeholder 3">
            <a:extLst>
              <a:ext uri="{FF2B5EF4-FFF2-40B4-BE49-F238E27FC236}">
                <a16:creationId xmlns:a16="http://schemas.microsoft.com/office/drawing/2014/main" id="{C8C92955-0054-41A6-9782-52CF5664280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All rights reserved.  Cannot distribute.  Confidential</a:t>
            </a:r>
          </a:p>
        </p:txBody>
      </p:sp>
      <p:sp>
        <p:nvSpPr>
          <p:cNvPr id="5" name="Rectangle 4">
            <a:extLst>
              <a:ext uri="{FF2B5EF4-FFF2-40B4-BE49-F238E27FC236}">
                <a16:creationId xmlns:a16="http://schemas.microsoft.com/office/drawing/2014/main" id="{92EB173C-EA61-4218-BA16-C7352FB18EBB}"/>
              </a:ext>
            </a:extLst>
          </p:cNvPr>
          <p:cNvSpPr/>
          <p:nvPr/>
        </p:nvSpPr>
        <p:spPr>
          <a:xfrm>
            <a:off x="5664751" y="737429"/>
            <a:ext cx="1467293" cy="568452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App &amp; System  to Find &amp; Schedule Services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black"/>
                </a:solidFill>
                <a:latin typeface="Calibri" panose="020F0502020204030204"/>
              </a:rPr>
              <a:t>With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GP </a:t>
            </a:r>
          </a:p>
        </p:txBody>
      </p:sp>
      <p:pic>
        <p:nvPicPr>
          <p:cNvPr id="8" name="Picture 7">
            <a:extLst>
              <a:ext uri="{FF2B5EF4-FFF2-40B4-BE49-F238E27FC236}">
                <a16:creationId xmlns:a16="http://schemas.microsoft.com/office/drawing/2014/main" id="{1D11B095-84A7-4F16-AFC2-A9853AB1D4C8}"/>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36668" r="11635" b="12534"/>
          <a:stretch/>
        </p:blipFill>
        <p:spPr>
          <a:xfrm>
            <a:off x="1568620" y="3179745"/>
            <a:ext cx="822034" cy="1081522"/>
          </a:xfrm>
          <a:prstGeom prst="rect">
            <a:avLst/>
          </a:prstGeom>
          <a:ln>
            <a:solidFill>
              <a:srgbClr val="FF0000"/>
            </a:solidFill>
          </a:ln>
        </p:spPr>
      </p:pic>
      <p:cxnSp>
        <p:nvCxnSpPr>
          <p:cNvPr id="9" name="Connector: Elbow 8">
            <a:extLst>
              <a:ext uri="{FF2B5EF4-FFF2-40B4-BE49-F238E27FC236}">
                <a16:creationId xmlns:a16="http://schemas.microsoft.com/office/drawing/2014/main" id="{675F0E8C-8A91-40F1-B9AE-282755CD791F}"/>
              </a:ext>
            </a:extLst>
          </p:cNvPr>
          <p:cNvCxnSpPr>
            <a:cxnSpLocks/>
            <a:stCxn id="8" idx="3"/>
            <a:endCxn id="5" idx="1"/>
          </p:cNvCxnSpPr>
          <p:nvPr/>
        </p:nvCxnSpPr>
        <p:spPr>
          <a:xfrm flipV="1">
            <a:off x="2390654" y="3579690"/>
            <a:ext cx="3274097" cy="140816"/>
          </a:xfrm>
          <a:prstGeom prst="bentConnector3">
            <a:avLst>
              <a:gd name="adj1" fmla="val 50000"/>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A1865CD-11CB-4AFA-B8C1-8568BE73659D}"/>
              </a:ext>
            </a:extLst>
          </p:cNvPr>
          <p:cNvSpPr txBox="1"/>
          <p:nvPr/>
        </p:nvSpPr>
        <p:spPr>
          <a:xfrm>
            <a:off x="3013440" y="1364170"/>
            <a:ext cx="2241334" cy="584775"/>
          </a:xfrm>
          <a:prstGeom prst="rect">
            <a:avLst/>
          </a:prstGeom>
          <a:solidFill>
            <a:schemeClr val="accent6">
              <a:lumMod val="40000"/>
              <a:lumOff val="6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Search for PCP information</a:t>
            </a:r>
          </a:p>
        </p:txBody>
      </p:sp>
      <p:pic>
        <p:nvPicPr>
          <p:cNvPr id="11" name="Picture 10">
            <a:extLst>
              <a:ext uri="{FF2B5EF4-FFF2-40B4-BE49-F238E27FC236}">
                <a16:creationId xmlns:a16="http://schemas.microsoft.com/office/drawing/2014/main" id="{5122A8AE-C9EE-4E24-8FF3-9238828C9BD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755422" y="5371405"/>
            <a:ext cx="1244099" cy="948625"/>
          </a:xfrm>
          <a:prstGeom prst="rect">
            <a:avLst/>
          </a:prstGeom>
        </p:spPr>
      </p:pic>
      <p:sp>
        <p:nvSpPr>
          <p:cNvPr id="12" name="TextBox 11">
            <a:extLst>
              <a:ext uri="{FF2B5EF4-FFF2-40B4-BE49-F238E27FC236}">
                <a16:creationId xmlns:a16="http://schemas.microsoft.com/office/drawing/2014/main" id="{3795C80F-6F07-4D94-A5D0-3D68E5908537}"/>
              </a:ext>
            </a:extLst>
          </p:cNvPr>
          <p:cNvSpPr txBox="1"/>
          <p:nvPr/>
        </p:nvSpPr>
        <p:spPr>
          <a:xfrm>
            <a:off x="2946124" y="5598518"/>
            <a:ext cx="2234843" cy="584775"/>
          </a:xfrm>
          <a:prstGeom prst="rect">
            <a:avLst/>
          </a:prstGeom>
          <a:solidFill>
            <a:schemeClr val="accent6">
              <a:lumMod val="40000"/>
              <a:lumOff val="6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Show me my upcoming visits</a:t>
            </a:r>
          </a:p>
        </p:txBody>
      </p:sp>
      <p:cxnSp>
        <p:nvCxnSpPr>
          <p:cNvPr id="13" name="Connector: Elbow 12">
            <a:extLst>
              <a:ext uri="{FF2B5EF4-FFF2-40B4-BE49-F238E27FC236}">
                <a16:creationId xmlns:a16="http://schemas.microsoft.com/office/drawing/2014/main" id="{E902172F-1B60-4729-AE41-49475EF9B28A}"/>
              </a:ext>
            </a:extLst>
          </p:cNvPr>
          <p:cNvCxnSpPr>
            <a:cxnSpLocks/>
            <a:endCxn id="11" idx="3"/>
          </p:cNvCxnSpPr>
          <p:nvPr/>
        </p:nvCxnSpPr>
        <p:spPr>
          <a:xfrm flipH="1">
            <a:off x="8999521" y="1405925"/>
            <a:ext cx="742150" cy="4439793"/>
          </a:xfrm>
          <a:prstGeom prst="bentConnector3">
            <a:avLst>
              <a:gd name="adj1" fmla="val -3080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87DC83C-0929-4C03-9829-36ECD697EDBE}"/>
              </a:ext>
            </a:extLst>
          </p:cNvPr>
          <p:cNvCxnSpPr>
            <a:cxnSpLocks/>
          </p:cNvCxnSpPr>
          <p:nvPr/>
        </p:nvCxnSpPr>
        <p:spPr>
          <a:xfrm flipV="1">
            <a:off x="7216283" y="1405925"/>
            <a:ext cx="1783238" cy="795085"/>
          </a:xfrm>
          <a:prstGeom prst="bent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567611A-A364-4CFB-B7CD-12187A9A1938}"/>
              </a:ext>
            </a:extLst>
          </p:cNvPr>
          <p:cNvSpPr txBox="1"/>
          <p:nvPr/>
        </p:nvSpPr>
        <p:spPr>
          <a:xfrm>
            <a:off x="3007411" y="3313023"/>
            <a:ext cx="2241334" cy="338554"/>
          </a:xfrm>
          <a:prstGeom prst="rect">
            <a:avLst/>
          </a:prstGeom>
          <a:solidFill>
            <a:schemeClr val="accent6">
              <a:lumMod val="40000"/>
              <a:lumOff val="6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Find availability</a:t>
            </a:r>
          </a:p>
        </p:txBody>
      </p:sp>
      <p:sp>
        <p:nvSpPr>
          <p:cNvPr id="19" name="TextBox 18">
            <a:extLst>
              <a:ext uri="{FF2B5EF4-FFF2-40B4-BE49-F238E27FC236}">
                <a16:creationId xmlns:a16="http://schemas.microsoft.com/office/drawing/2014/main" id="{95835826-3A02-49B9-89B5-3E83857388A6}"/>
              </a:ext>
            </a:extLst>
          </p:cNvPr>
          <p:cNvSpPr txBox="1"/>
          <p:nvPr/>
        </p:nvSpPr>
        <p:spPr>
          <a:xfrm>
            <a:off x="2939633" y="4407306"/>
            <a:ext cx="2241334" cy="338554"/>
          </a:xfrm>
          <a:prstGeom prst="rect">
            <a:avLst/>
          </a:prstGeom>
          <a:solidFill>
            <a:schemeClr val="accent6">
              <a:lumMod val="40000"/>
              <a:lumOff val="6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Schedule visits</a:t>
            </a:r>
          </a:p>
        </p:txBody>
      </p:sp>
      <p:cxnSp>
        <p:nvCxnSpPr>
          <p:cNvPr id="20" name="Connector: Elbow 19">
            <a:extLst>
              <a:ext uri="{FF2B5EF4-FFF2-40B4-BE49-F238E27FC236}">
                <a16:creationId xmlns:a16="http://schemas.microsoft.com/office/drawing/2014/main" id="{9FD8099D-8014-4D0E-98DD-3F1D6894DA44}"/>
              </a:ext>
            </a:extLst>
          </p:cNvPr>
          <p:cNvCxnSpPr>
            <a:cxnSpLocks/>
            <a:stCxn id="8" idx="2"/>
            <a:endCxn id="19" idx="1"/>
          </p:cNvCxnSpPr>
          <p:nvPr/>
        </p:nvCxnSpPr>
        <p:spPr>
          <a:xfrm rot="16200000" flipH="1">
            <a:off x="2301977" y="3938927"/>
            <a:ext cx="315316" cy="959996"/>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F90AD3F-27FF-464C-BBF1-794D9E3643DF}"/>
              </a:ext>
            </a:extLst>
          </p:cNvPr>
          <p:cNvSpPr txBox="1"/>
          <p:nvPr/>
        </p:nvSpPr>
        <p:spPr>
          <a:xfrm>
            <a:off x="7408666" y="4688797"/>
            <a:ext cx="1885057" cy="523220"/>
          </a:xfrm>
          <a:prstGeom prst="rect">
            <a:avLst/>
          </a:prstGeom>
          <a:solidFill>
            <a:schemeClr val="accent6">
              <a:lumMod val="40000"/>
              <a:lumOff val="6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Show my schedule of upcoming patient visits</a:t>
            </a:r>
          </a:p>
        </p:txBody>
      </p:sp>
      <p:sp>
        <p:nvSpPr>
          <p:cNvPr id="23" name="TextBox 22">
            <a:extLst>
              <a:ext uri="{FF2B5EF4-FFF2-40B4-BE49-F238E27FC236}">
                <a16:creationId xmlns:a16="http://schemas.microsoft.com/office/drawing/2014/main" id="{8A10058E-C9A1-4BC7-88AE-577247741957}"/>
              </a:ext>
            </a:extLst>
          </p:cNvPr>
          <p:cNvSpPr txBox="1"/>
          <p:nvPr/>
        </p:nvSpPr>
        <p:spPr>
          <a:xfrm>
            <a:off x="7282296" y="2807023"/>
            <a:ext cx="1885056" cy="523220"/>
          </a:xfrm>
          <a:prstGeom prst="rect">
            <a:avLst/>
          </a:prstGeom>
          <a:solidFill>
            <a:schemeClr val="accent6">
              <a:lumMod val="40000"/>
              <a:lumOff val="6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Show me my patient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Summary </a:t>
            </a:r>
          </a:p>
        </p:txBody>
      </p:sp>
      <p:cxnSp>
        <p:nvCxnSpPr>
          <p:cNvPr id="25" name="Straight Arrow Connector 24">
            <a:extLst>
              <a:ext uri="{FF2B5EF4-FFF2-40B4-BE49-F238E27FC236}">
                <a16:creationId xmlns:a16="http://schemas.microsoft.com/office/drawing/2014/main" id="{CDEFF7A2-F236-4F67-99B7-A79331F19E08}"/>
              </a:ext>
            </a:extLst>
          </p:cNvPr>
          <p:cNvCxnSpPr>
            <a:cxnSpLocks/>
            <a:stCxn id="37" idx="3"/>
            <a:endCxn id="8" idx="1"/>
          </p:cNvCxnSpPr>
          <p:nvPr/>
        </p:nvCxnSpPr>
        <p:spPr>
          <a:xfrm>
            <a:off x="1032981" y="3720506"/>
            <a:ext cx="53563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39554EAE-D441-4586-9D58-18DFDC2415C7}"/>
              </a:ext>
            </a:extLst>
          </p:cNvPr>
          <p:cNvSpPr/>
          <p:nvPr/>
        </p:nvSpPr>
        <p:spPr>
          <a:xfrm>
            <a:off x="2664405" y="1319764"/>
            <a:ext cx="349035" cy="39446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1</a:t>
            </a:r>
          </a:p>
        </p:txBody>
      </p:sp>
      <p:sp>
        <p:nvSpPr>
          <p:cNvPr id="29" name="Oval 28">
            <a:extLst>
              <a:ext uri="{FF2B5EF4-FFF2-40B4-BE49-F238E27FC236}">
                <a16:creationId xmlns:a16="http://schemas.microsoft.com/office/drawing/2014/main" id="{FC0EA714-9A2A-47D8-BCE2-538D5851F6CD}"/>
              </a:ext>
            </a:extLst>
          </p:cNvPr>
          <p:cNvSpPr/>
          <p:nvPr/>
        </p:nvSpPr>
        <p:spPr>
          <a:xfrm>
            <a:off x="2667404" y="3040096"/>
            <a:ext cx="349035" cy="39446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2</a:t>
            </a:r>
          </a:p>
        </p:txBody>
      </p:sp>
      <p:sp>
        <p:nvSpPr>
          <p:cNvPr id="30" name="Oval 29">
            <a:extLst>
              <a:ext uri="{FF2B5EF4-FFF2-40B4-BE49-F238E27FC236}">
                <a16:creationId xmlns:a16="http://schemas.microsoft.com/office/drawing/2014/main" id="{476E760B-C5A1-49AA-A907-DD61F5B4A879}"/>
              </a:ext>
            </a:extLst>
          </p:cNvPr>
          <p:cNvSpPr/>
          <p:nvPr/>
        </p:nvSpPr>
        <p:spPr>
          <a:xfrm>
            <a:off x="2618757" y="4073666"/>
            <a:ext cx="349035" cy="39446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3</a:t>
            </a:r>
          </a:p>
        </p:txBody>
      </p:sp>
      <p:sp>
        <p:nvSpPr>
          <p:cNvPr id="31" name="Oval 30">
            <a:extLst>
              <a:ext uri="{FF2B5EF4-FFF2-40B4-BE49-F238E27FC236}">
                <a16:creationId xmlns:a16="http://schemas.microsoft.com/office/drawing/2014/main" id="{66AA2D2E-4591-4DBF-B3EA-8CFB48DBBAC1}"/>
              </a:ext>
            </a:extLst>
          </p:cNvPr>
          <p:cNvSpPr/>
          <p:nvPr/>
        </p:nvSpPr>
        <p:spPr>
          <a:xfrm>
            <a:off x="7367503" y="1440621"/>
            <a:ext cx="349035" cy="39446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4</a:t>
            </a:r>
          </a:p>
        </p:txBody>
      </p:sp>
      <p:sp>
        <p:nvSpPr>
          <p:cNvPr id="32" name="Oval 31">
            <a:extLst>
              <a:ext uri="{FF2B5EF4-FFF2-40B4-BE49-F238E27FC236}">
                <a16:creationId xmlns:a16="http://schemas.microsoft.com/office/drawing/2014/main" id="{BE355EFE-A92B-4289-B7F3-320475C1D70F}"/>
              </a:ext>
            </a:extLst>
          </p:cNvPr>
          <p:cNvSpPr/>
          <p:nvPr/>
        </p:nvSpPr>
        <p:spPr>
          <a:xfrm>
            <a:off x="7337451" y="2526578"/>
            <a:ext cx="349035" cy="39446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5</a:t>
            </a:r>
          </a:p>
        </p:txBody>
      </p:sp>
      <p:sp>
        <p:nvSpPr>
          <p:cNvPr id="33" name="Oval 32">
            <a:extLst>
              <a:ext uri="{FF2B5EF4-FFF2-40B4-BE49-F238E27FC236}">
                <a16:creationId xmlns:a16="http://schemas.microsoft.com/office/drawing/2014/main" id="{57545A1E-A3E4-47EE-ACEC-142471153045}"/>
              </a:ext>
            </a:extLst>
          </p:cNvPr>
          <p:cNvSpPr/>
          <p:nvPr/>
        </p:nvSpPr>
        <p:spPr>
          <a:xfrm>
            <a:off x="7366649" y="4170173"/>
            <a:ext cx="349035" cy="39446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6</a:t>
            </a:r>
          </a:p>
        </p:txBody>
      </p:sp>
      <p:sp>
        <p:nvSpPr>
          <p:cNvPr id="34" name="Oval 33">
            <a:extLst>
              <a:ext uri="{FF2B5EF4-FFF2-40B4-BE49-F238E27FC236}">
                <a16:creationId xmlns:a16="http://schemas.microsoft.com/office/drawing/2014/main" id="{248B76D1-4504-4F8A-AFC8-A124D83CB1C0}"/>
              </a:ext>
            </a:extLst>
          </p:cNvPr>
          <p:cNvSpPr/>
          <p:nvPr/>
        </p:nvSpPr>
        <p:spPr>
          <a:xfrm>
            <a:off x="2664405" y="6185893"/>
            <a:ext cx="349035" cy="39446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7</a:t>
            </a:r>
          </a:p>
        </p:txBody>
      </p:sp>
      <p:pic>
        <p:nvPicPr>
          <p:cNvPr id="36" name="Picture 35">
            <a:extLst>
              <a:ext uri="{FF2B5EF4-FFF2-40B4-BE49-F238E27FC236}">
                <a16:creationId xmlns:a16="http://schemas.microsoft.com/office/drawing/2014/main" id="{D762818F-542E-40B3-BF7A-E109C510F782}"/>
              </a:ext>
            </a:extLst>
          </p:cNvPr>
          <p:cNvPicPr>
            <a:picLocks noChangeAspect="1"/>
          </p:cNvPicPr>
          <p:nvPr/>
        </p:nvPicPr>
        <p:blipFill rotWithShape="1">
          <a:blip r:embed="rId6"/>
          <a:srcRect l="14135" t="9315" r="12620" b="12211"/>
          <a:stretch/>
        </p:blipFill>
        <p:spPr>
          <a:xfrm>
            <a:off x="4961759" y="4907145"/>
            <a:ext cx="483782" cy="518317"/>
          </a:xfrm>
          <a:prstGeom prst="rect">
            <a:avLst/>
          </a:prstGeom>
        </p:spPr>
      </p:pic>
      <p:sp>
        <p:nvSpPr>
          <p:cNvPr id="37" name="TextBox 36">
            <a:extLst>
              <a:ext uri="{FF2B5EF4-FFF2-40B4-BE49-F238E27FC236}">
                <a16:creationId xmlns:a16="http://schemas.microsoft.com/office/drawing/2014/main" id="{88B93515-910B-4BDE-BCAD-173CCF4752BB}"/>
              </a:ext>
            </a:extLst>
          </p:cNvPr>
          <p:cNvSpPr txBox="1"/>
          <p:nvPr/>
        </p:nvSpPr>
        <p:spPr>
          <a:xfrm>
            <a:off x="184223" y="3535840"/>
            <a:ext cx="8487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Patient</a:t>
            </a:r>
          </a:p>
        </p:txBody>
      </p:sp>
      <p:cxnSp>
        <p:nvCxnSpPr>
          <p:cNvPr id="55" name="Connector: Elbow 54">
            <a:extLst>
              <a:ext uri="{FF2B5EF4-FFF2-40B4-BE49-F238E27FC236}">
                <a16:creationId xmlns:a16="http://schemas.microsoft.com/office/drawing/2014/main" id="{CD664D03-54D0-41A3-86EA-749DB1A02F52}"/>
              </a:ext>
            </a:extLst>
          </p:cNvPr>
          <p:cNvCxnSpPr>
            <a:stCxn id="8" idx="0"/>
            <a:endCxn id="10" idx="1"/>
          </p:cNvCxnSpPr>
          <p:nvPr/>
        </p:nvCxnSpPr>
        <p:spPr>
          <a:xfrm rot="5400000" flipH="1" flipV="1">
            <a:off x="1734945" y="1901251"/>
            <a:ext cx="1523187" cy="1033803"/>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6637038F-055C-4875-A92B-9977EF3BC0A3}"/>
              </a:ext>
            </a:extLst>
          </p:cNvPr>
          <p:cNvCxnSpPr>
            <a:cxnSpLocks/>
            <a:stCxn id="8" idx="2"/>
            <a:endCxn id="12" idx="1"/>
          </p:cNvCxnSpPr>
          <p:nvPr/>
        </p:nvCxnSpPr>
        <p:spPr>
          <a:xfrm rot="16200000" flipH="1">
            <a:off x="1648061" y="4592842"/>
            <a:ext cx="1629639" cy="966487"/>
          </a:xfrm>
          <a:prstGeom prst="bentConnector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5B73F1CF-1B6E-4CB8-AD78-B9F81FC40AED}"/>
              </a:ext>
            </a:extLst>
          </p:cNvPr>
          <p:cNvCxnSpPr>
            <a:cxnSpLocks/>
          </p:cNvCxnSpPr>
          <p:nvPr/>
        </p:nvCxnSpPr>
        <p:spPr>
          <a:xfrm rot="5400000">
            <a:off x="7344220" y="1483226"/>
            <a:ext cx="1802690" cy="2238552"/>
          </a:xfrm>
          <a:prstGeom prst="bentConnector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79">
            <a:extLst>
              <a:ext uri="{FF2B5EF4-FFF2-40B4-BE49-F238E27FC236}">
                <a16:creationId xmlns:a16="http://schemas.microsoft.com/office/drawing/2014/main" id="{276D35F5-ADAB-4A1D-A282-D01FDE715660}"/>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36668" r="11635" b="12534"/>
          <a:stretch/>
        </p:blipFill>
        <p:spPr>
          <a:xfrm>
            <a:off x="10550435" y="1236239"/>
            <a:ext cx="822034" cy="1081522"/>
          </a:xfrm>
          <a:prstGeom prst="rect">
            <a:avLst/>
          </a:prstGeom>
          <a:ln>
            <a:solidFill>
              <a:srgbClr val="FF0000"/>
            </a:solidFill>
          </a:ln>
        </p:spPr>
      </p:pic>
      <p:sp>
        <p:nvSpPr>
          <p:cNvPr id="95" name="Arrow: Right 94">
            <a:extLst>
              <a:ext uri="{FF2B5EF4-FFF2-40B4-BE49-F238E27FC236}">
                <a16:creationId xmlns:a16="http://schemas.microsoft.com/office/drawing/2014/main" id="{4AD7C2E4-889C-4DBB-B8AC-EF37E8E2B0E5}"/>
              </a:ext>
            </a:extLst>
          </p:cNvPr>
          <p:cNvSpPr/>
          <p:nvPr/>
        </p:nvSpPr>
        <p:spPr>
          <a:xfrm>
            <a:off x="9674546" y="1199869"/>
            <a:ext cx="867140" cy="240752"/>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14" name="Straight Arrow Connector 113">
            <a:extLst>
              <a:ext uri="{FF2B5EF4-FFF2-40B4-BE49-F238E27FC236}">
                <a16:creationId xmlns:a16="http://schemas.microsoft.com/office/drawing/2014/main" id="{D397F66C-F462-49A9-A8FF-BAFAFE484BCF}"/>
              </a:ext>
            </a:extLst>
          </p:cNvPr>
          <p:cNvCxnSpPr>
            <a:cxnSpLocks/>
            <a:stCxn id="19" idx="3"/>
          </p:cNvCxnSpPr>
          <p:nvPr/>
        </p:nvCxnSpPr>
        <p:spPr>
          <a:xfrm>
            <a:off x="5180967" y="4576583"/>
            <a:ext cx="588237"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82698DDD-AC2E-48CA-A3F3-07E9B8C7FC2B}"/>
              </a:ext>
            </a:extLst>
          </p:cNvPr>
          <p:cNvCxnSpPr>
            <a:cxnSpLocks/>
            <a:stCxn id="12" idx="3"/>
          </p:cNvCxnSpPr>
          <p:nvPr/>
        </p:nvCxnSpPr>
        <p:spPr>
          <a:xfrm>
            <a:off x="5180967" y="5890906"/>
            <a:ext cx="497386"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31C8F268-2ACE-4273-9B49-B7C04C02A32C}"/>
              </a:ext>
            </a:extLst>
          </p:cNvPr>
          <p:cNvCxnSpPr>
            <a:stCxn id="10" idx="3"/>
          </p:cNvCxnSpPr>
          <p:nvPr/>
        </p:nvCxnSpPr>
        <p:spPr>
          <a:xfrm>
            <a:off x="5254774" y="1656558"/>
            <a:ext cx="409976"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4FC29D0C-E394-4FB1-9E4F-99B6362B563C}"/>
              </a:ext>
            </a:extLst>
          </p:cNvPr>
          <p:cNvCxnSpPr>
            <a:cxnSpLocks/>
            <a:stCxn id="11" idx="1"/>
          </p:cNvCxnSpPr>
          <p:nvPr/>
        </p:nvCxnSpPr>
        <p:spPr>
          <a:xfrm flipH="1" flipV="1">
            <a:off x="7103798" y="5834860"/>
            <a:ext cx="651624" cy="1085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53E7EB21-3F4B-454C-B8EF-73D2480D154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3473F2B-0FC3-479B-8D38-C26313699D9A}"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41" name="Picture 40">
            <a:extLst>
              <a:ext uri="{FF2B5EF4-FFF2-40B4-BE49-F238E27FC236}">
                <a16:creationId xmlns:a16="http://schemas.microsoft.com/office/drawing/2014/main" id="{FED25F68-1CE3-4823-961D-B857324D3C1E}"/>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0663754" y="2452874"/>
            <a:ext cx="742150" cy="742150"/>
          </a:xfrm>
          <a:prstGeom prst="rect">
            <a:avLst/>
          </a:prstGeom>
        </p:spPr>
      </p:pic>
      <p:sp>
        <p:nvSpPr>
          <p:cNvPr id="7" name="Rectangle 6">
            <a:extLst>
              <a:ext uri="{FF2B5EF4-FFF2-40B4-BE49-F238E27FC236}">
                <a16:creationId xmlns:a16="http://schemas.microsoft.com/office/drawing/2014/main" id="{B420D20A-4B04-4693-9BA3-429F4FD539FD}"/>
              </a:ext>
            </a:extLst>
          </p:cNvPr>
          <p:cNvSpPr/>
          <p:nvPr/>
        </p:nvSpPr>
        <p:spPr>
          <a:xfrm>
            <a:off x="8938847" y="961534"/>
            <a:ext cx="802313" cy="7791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Access</a:t>
            </a:r>
          </a:p>
        </p:txBody>
      </p:sp>
      <p:sp>
        <p:nvSpPr>
          <p:cNvPr id="17" name="TextBox 16">
            <a:extLst>
              <a:ext uri="{FF2B5EF4-FFF2-40B4-BE49-F238E27FC236}">
                <a16:creationId xmlns:a16="http://schemas.microsoft.com/office/drawing/2014/main" id="{9BF091B8-EADC-4AD6-8791-65ED801D9F5C}"/>
              </a:ext>
            </a:extLst>
          </p:cNvPr>
          <p:cNvSpPr txBox="1"/>
          <p:nvPr/>
        </p:nvSpPr>
        <p:spPr>
          <a:xfrm>
            <a:off x="7541166" y="902569"/>
            <a:ext cx="1078693" cy="369332"/>
          </a:xfrm>
          <a:prstGeom prst="rect">
            <a:avLst/>
          </a:prstGeom>
          <a:solidFill>
            <a:schemeClr val="accent6">
              <a:lumMod val="40000"/>
              <a:lumOff val="6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Notify GP</a:t>
            </a:r>
          </a:p>
        </p:txBody>
      </p:sp>
      <p:sp>
        <p:nvSpPr>
          <p:cNvPr id="18" name="TextBox 17">
            <a:extLst>
              <a:ext uri="{FF2B5EF4-FFF2-40B4-BE49-F238E27FC236}">
                <a16:creationId xmlns:a16="http://schemas.microsoft.com/office/drawing/2014/main" id="{6CD8CE83-EEC3-4B14-B5A8-F3725A97A7CF}"/>
              </a:ext>
            </a:extLst>
          </p:cNvPr>
          <p:cNvSpPr txBox="1"/>
          <p:nvPr/>
        </p:nvSpPr>
        <p:spPr>
          <a:xfrm>
            <a:off x="10713099" y="3271084"/>
            <a:ext cx="44916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GP</a:t>
            </a:r>
          </a:p>
        </p:txBody>
      </p:sp>
      <p:sp>
        <p:nvSpPr>
          <p:cNvPr id="42" name="TextBox 41">
            <a:extLst>
              <a:ext uri="{FF2B5EF4-FFF2-40B4-BE49-F238E27FC236}">
                <a16:creationId xmlns:a16="http://schemas.microsoft.com/office/drawing/2014/main" id="{55127081-0B94-47B5-BECB-73371EF1C034}"/>
              </a:ext>
            </a:extLst>
          </p:cNvPr>
          <p:cNvSpPr txBox="1"/>
          <p:nvPr/>
        </p:nvSpPr>
        <p:spPr>
          <a:xfrm>
            <a:off x="3850943" y="552486"/>
            <a:ext cx="1204176" cy="738664"/>
          </a:xfrm>
          <a:prstGeom prst="rect">
            <a:avLst/>
          </a:prstGeom>
          <a:noFill/>
        </p:spPr>
        <p:txBody>
          <a:bodyPr wrap="none" rtlCol="0">
            <a:spAutoFit/>
          </a:bodyPr>
          <a:lstStyle/>
          <a:p>
            <a:r>
              <a:rPr lang="en-US" sz="1400" b="1" i="1" dirty="0">
                <a:solidFill>
                  <a:srgbClr val="FF0000"/>
                </a:solidFill>
              </a:rPr>
              <a:t>Trusted</a:t>
            </a:r>
          </a:p>
          <a:p>
            <a:r>
              <a:rPr lang="en-US" sz="1400" b="1" i="1" dirty="0">
                <a:solidFill>
                  <a:srgbClr val="FF0000"/>
                </a:solidFill>
              </a:rPr>
              <a:t>(GDPR based)</a:t>
            </a:r>
          </a:p>
          <a:p>
            <a:r>
              <a:rPr lang="en-US" sz="1400" b="1" i="1" dirty="0">
                <a:solidFill>
                  <a:srgbClr val="FF0000"/>
                </a:solidFill>
              </a:rPr>
              <a:t>Access</a:t>
            </a:r>
          </a:p>
        </p:txBody>
      </p:sp>
    </p:spTree>
    <p:extLst>
      <p:ext uri="{BB962C8B-B14F-4D97-AF65-F5344CB8AC3E}">
        <p14:creationId xmlns:p14="http://schemas.microsoft.com/office/powerpoint/2010/main" val="30970213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35753-447A-42AE-8485-D741E0910064}"/>
              </a:ext>
            </a:extLst>
          </p:cNvPr>
          <p:cNvSpPr>
            <a:spLocks noGrp="1"/>
          </p:cNvSpPr>
          <p:nvPr>
            <p:ph type="title"/>
          </p:nvPr>
        </p:nvSpPr>
        <p:spPr>
          <a:xfrm>
            <a:off x="0" y="29675"/>
            <a:ext cx="12192000" cy="647339"/>
          </a:xfrm>
          <a:solidFill>
            <a:schemeClr val="accent1">
              <a:lumMod val="40000"/>
              <a:lumOff val="60000"/>
            </a:schemeClr>
          </a:solidFill>
        </p:spPr>
        <p:txBody>
          <a:bodyPr>
            <a:noAutofit/>
          </a:bodyPr>
          <a:lstStyle/>
          <a:p>
            <a:r>
              <a:rPr lang="en-US" sz="2800" b="1" dirty="0"/>
              <a:t>Process Scenario 6:  Mobile App To Help Patient Schedule Social Support &amp; Therapy Services</a:t>
            </a:r>
          </a:p>
        </p:txBody>
      </p:sp>
      <p:sp>
        <p:nvSpPr>
          <p:cNvPr id="4" name="Footer Placeholder 3">
            <a:extLst>
              <a:ext uri="{FF2B5EF4-FFF2-40B4-BE49-F238E27FC236}">
                <a16:creationId xmlns:a16="http://schemas.microsoft.com/office/drawing/2014/main" id="{C8C92955-0054-41A6-9782-52CF5664280F}"/>
              </a:ext>
            </a:extLst>
          </p:cNvPr>
          <p:cNvSpPr>
            <a:spLocks noGrp="1"/>
          </p:cNvSpPr>
          <p:nvPr>
            <p:ph type="ftr" sz="quarter" idx="11"/>
          </p:nvPr>
        </p:nvSpPr>
        <p:spPr/>
        <p:txBody>
          <a:bodyPr/>
          <a:lstStyle/>
          <a:p>
            <a:r>
              <a:rPr lang="en-US" dirty="0"/>
              <a:t>All rights reserved.  Cannot distribute.  Confidential</a:t>
            </a:r>
          </a:p>
        </p:txBody>
      </p:sp>
      <p:sp>
        <p:nvSpPr>
          <p:cNvPr id="5" name="Rectangle 4">
            <a:extLst>
              <a:ext uri="{FF2B5EF4-FFF2-40B4-BE49-F238E27FC236}">
                <a16:creationId xmlns:a16="http://schemas.microsoft.com/office/drawing/2014/main" id="{92EB173C-EA61-4218-BA16-C7352FB18EBB}"/>
              </a:ext>
            </a:extLst>
          </p:cNvPr>
          <p:cNvSpPr/>
          <p:nvPr/>
        </p:nvSpPr>
        <p:spPr>
          <a:xfrm>
            <a:off x="5664751" y="737429"/>
            <a:ext cx="1467293" cy="568452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App &amp; System  to Find &amp; Schedule Services, and Post-Treatment Care</a:t>
            </a:r>
          </a:p>
          <a:p>
            <a:pPr algn="ctr"/>
            <a:endParaRPr lang="en-US" b="1" dirty="0">
              <a:solidFill>
                <a:schemeClr val="tx1"/>
              </a:solidFill>
            </a:endParaRPr>
          </a:p>
        </p:txBody>
      </p:sp>
      <p:pic>
        <p:nvPicPr>
          <p:cNvPr id="8" name="Picture 7">
            <a:extLst>
              <a:ext uri="{FF2B5EF4-FFF2-40B4-BE49-F238E27FC236}">
                <a16:creationId xmlns:a16="http://schemas.microsoft.com/office/drawing/2014/main" id="{1D11B095-84A7-4F16-AFC2-A9853AB1D4C8}"/>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36668" r="11635" b="12534"/>
          <a:stretch/>
        </p:blipFill>
        <p:spPr>
          <a:xfrm>
            <a:off x="1568620" y="3179745"/>
            <a:ext cx="822034" cy="1081522"/>
          </a:xfrm>
          <a:prstGeom prst="rect">
            <a:avLst/>
          </a:prstGeom>
          <a:ln>
            <a:solidFill>
              <a:srgbClr val="FF0000"/>
            </a:solidFill>
          </a:ln>
        </p:spPr>
      </p:pic>
      <p:cxnSp>
        <p:nvCxnSpPr>
          <p:cNvPr id="9" name="Connector: Elbow 8">
            <a:extLst>
              <a:ext uri="{FF2B5EF4-FFF2-40B4-BE49-F238E27FC236}">
                <a16:creationId xmlns:a16="http://schemas.microsoft.com/office/drawing/2014/main" id="{675F0E8C-8A91-40F1-B9AE-282755CD791F}"/>
              </a:ext>
            </a:extLst>
          </p:cNvPr>
          <p:cNvCxnSpPr>
            <a:cxnSpLocks/>
            <a:stCxn id="8" idx="3"/>
            <a:endCxn id="5" idx="1"/>
          </p:cNvCxnSpPr>
          <p:nvPr/>
        </p:nvCxnSpPr>
        <p:spPr>
          <a:xfrm flipV="1">
            <a:off x="2390654" y="3579690"/>
            <a:ext cx="3274097" cy="140816"/>
          </a:xfrm>
          <a:prstGeom prst="bentConnector3">
            <a:avLst>
              <a:gd name="adj1" fmla="val 50000"/>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A1865CD-11CB-4AFA-B8C1-8568BE73659D}"/>
              </a:ext>
            </a:extLst>
          </p:cNvPr>
          <p:cNvSpPr txBox="1"/>
          <p:nvPr/>
        </p:nvSpPr>
        <p:spPr>
          <a:xfrm>
            <a:off x="3013440" y="1364170"/>
            <a:ext cx="2241334" cy="584775"/>
          </a:xfrm>
          <a:prstGeom prst="rect">
            <a:avLst/>
          </a:prstGeom>
          <a:solidFill>
            <a:schemeClr val="accent6">
              <a:lumMod val="40000"/>
              <a:lumOff val="60000"/>
            </a:schemeClr>
          </a:solidFill>
        </p:spPr>
        <p:txBody>
          <a:bodyPr wrap="square" rtlCol="0">
            <a:spAutoFit/>
          </a:bodyPr>
          <a:lstStyle/>
          <a:p>
            <a:r>
              <a:rPr lang="en-US" sz="1600" dirty="0"/>
              <a:t>Search for all private duty services</a:t>
            </a:r>
          </a:p>
        </p:txBody>
      </p:sp>
      <p:pic>
        <p:nvPicPr>
          <p:cNvPr id="11" name="Picture 10">
            <a:extLst>
              <a:ext uri="{FF2B5EF4-FFF2-40B4-BE49-F238E27FC236}">
                <a16:creationId xmlns:a16="http://schemas.microsoft.com/office/drawing/2014/main" id="{5122A8AE-C9EE-4E24-8FF3-9238828C9BD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726942" y="5349689"/>
            <a:ext cx="1272580" cy="970342"/>
          </a:xfrm>
          <a:prstGeom prst="rect">
            <a:avLst/>
          </a:prstGeom>
        </p:spPr>
      </p:pic>
      <p:sp>
        <p:nvSpPr>
          <p:cNvPr id="12" name="TextBox 11">
            <a:extLst>
              <a:ext uri="{FF2B5EF4-FFF2-40B4-BE49-F238E27FC236}">
                <a16:creationId xmlns:a16="http://schemas.microsoft.com/office/drawing/2014/main" id="{3795C80F-6F07-4D94-A5D0-3D68E5908537}"/>
              </a:ext>
            </a:extLst>
          </p:cNvPr>
          <p:cNvSpPr txBox="1"/>
          <p:nvPr/>
        </p:nvSpPr>
        <p:spPr>
          <a:xfrm>
            <a:off x="2946124" y="5493830"/>
            <a:ext cx="2234843" cy="584775"/>
          </a:xfrm>
          <a:prstGeom prst="rect">
            <a:avLst/>
          </a:prstGeom>
          <a:solidFill>
            <a:schemeClr val="accent6">
              <a:lumMod val="40000"/>
              <a:lumOff val="60000"/>
            </a:schemeClr>
          </a:solidFill>
        </p:spPr>
        <p:txBody>
          <a:bodyPr wrap="square" rtlCol="0">
            <a:spAutoFit/>
          </a:bodyPr>
          <a:lstStyle/>
          <a:p>
            <a:r>
              <a:rPr lang="en-US" sz="1600" dirty="0"/>
              <a:t>Show me my upcoming visits</a:t>
            </a:r>
          </a:p>
        </p:txBody>
      </p:sp>
      <p:cxnSp>
        <p:nvCxnSpPr>
          <p:cNvPr id="13" name="Connector: Elbow 12">
            <a:extLst>
              <a:ext uri="{FF2B5EF4-FFF2-40B4-BE49-F238E27FC236}">
                <a16:creationId xmlns:a16="http://schemas.microsoft.com/office/drawing/2014/main" id="{E902172F-1B60-4729-AE41-49475EF9B28A}"/>
              </a:ext>
            </a:extLst>
          </p:cNvPr>
          <p:cNvCxnSpPr>
            <a:cxnSpLocks/>
            <a:endCxn id="11" idx="3"/>
          </p:cNvCxnSpPr>
          <p:nvPr/>
        </p:nvCxnSpPr>
        <p:spPr>
          <a:xfrm flipH="1">
            <a:off x="8999522" y="1405925"/>
            <a:ext cx="742149" cy="4428935"/>
          </a:xfrm>
          <a:prstGeom prst="bentConnector3">
            <a:avLst>
              <a:gd name="adj1" fmla="val -3080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AA39E3E-2BD3-434E-8865-D03BAA176C25}"/>
              </a:ext>
            </a:extLst>
          </p:cNvPr>
          <p:cNvSpPr txBox="1"/>
          <p:nvPr/>
        </p:nvSpPr>
        <p:spPr>
          <a:xfrm>
            <a:off x="7375431" y="846292"/>
            <a:ext cx="1855508" cy="307777"/>
          </a:xfrm>
          <a:prstGeom prst="rect">
            <a:avLst/>
          </a:prstGeom>
          <a:solidFill>
            <a:schemeClr val="accent6">
              <a:lumMod val="40000"/>
              <a:lumOff val="60000"/>
            </a:schemeClr>
          </a:solidFill>
        </p:spPr>
        <p:txBody>
          <a:bodyPr wrap="none" rtlCol="0">
            <a:spAutoFit/>
          </a:bodyPr>
          <a:lstStyle/>
          <a:p>
            <a:r>
              <a:rPr lang="en-US" sz="1400" dirty="0"/>
              <a:t>Notify Service Provider</a:t>
            </a:r>
          </a:p>
        </p:txBody>
      </p:sp>
      <p:cxnSp>
        <p:nvCxnSpPr>
          <p:cNvPr id="15" name="Connector: Elbow 14">
            <a:extLst>
              <a:ext uri="{FF2B5EF4-FFF2-40B4-BE49-F238E27FC236}">
                <a16:creationId xmlns:a16="http://schemas.microsoft.com/office/drawing/2014/main" id="{087DC83C-0929-4C03-9829-36ECD697EDBE}"/>
              </a:ext>
            </a:extLst>
          </p:cNvPr>
          <p:cNvCxnSpPr>
            <a:cxnSpLocks/>
          </p:cNvCxnSpPr>
          <p:nvPr/>
        </p:nvCxnSpPr>
        <p:spPr>
          <a:xfrm flipV="1">
            <a:off x="7216283" y="1405925"/>
            <a:ext cx="1783238" cy="795085"/>
          </a:xfrm>
          <a:prstGeom prst="bentConnector3">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567611A-A364-4CFB-B7CD-12187A9A1938}"/>
              </a:ext>
            </a:extLst>
          </p:cNvPr>
          <p:cNvSpPr txBox="1"/>
          <p:nvPr/>
        </p:nvSpPr>
        <p:spPr>
          <a:xfrm>
            <a:off x="3007411" y="3313023"/>
            <a:ext cx="2241334" cy="584775"/>
          </a:xfrm>
          <a:prstGeom prst="rect">
            <a:avLst/>
          </a:prstGeom>
          <a:solidFill>
            <a:schemeClr val="accent6">
              <a:lumMod val="40000"/>
              <a:lumOff val="60000"/>
            </a:schemeClr>
          </a:solidFill>
        </p:spPr>
        <p:txBody>
          <a:bodyPr wrap="square" rtlCol="0">
            <a:spAutoFit/>
          </a:bodyPr>
          <a:lstStyle/>
          <a:p>
            <a:r>
              <a:rPr lang="en-US" sz="1600" dirty="0"/>
              <a:t>Show me available </a:t>
            </a:r>
          </a:p>
          <a:p>
            <a:r>
              <a:rPr lang="en-US" sz="1600" dirty="0"/>
              <a:t>Private duty providers?   </a:t>
            </a:r>
          </a:p>
        </p:txBody>
      </p:sp>
      <p:sp>
        <p:nvSpPr>
          <p:cNvPr id="19" name="TextBox 18">
            <a:extLst>
              <a:ext uri="{FF2B5EF4-FFF2-40B4-BE49-F238E27FC236}">
                <a16:creationId xmlns:a16="http://schemas.microsoft.com/office/drawing/2014/main" id="{95835826-3A02-49B9-89B5-3E83857388A6}"/>
              </a:ext>
            </a:extLst>
          </p:cNvPr>
          <p:cNvSpPr txBox="1"/>
          <p:nvPr/>
        </p:nvSpPr>
        <p:spPr>
          <a:xfrm>
            <a:off x="2939633" y="4407306"/>
            <a:ext cx="2241334" cy="338554"/>
          </a:xfrm>
          <a:prstGeom prst="rect">
            <a:avLst/>
          </a:prstGeom>
          <a:solidFill>
            <a:schemeClr val="accent6">
              <a:lumMod val="40000"/>
              <a:lumOff val="60000"/>
            </a:schemeClr>
          </a:solidFill>
        </p:spPr>
        <p:txBody>
          <a:bodyPr wrap="square" rtlCol="0">
            <a:spAutoFit/>
          </a:bodyPr>
          <a:lstStyle/>
          <a:p>
            <a:r>
              <a:rPr lang="en-US" sz="1600" dirty="0"/>
              <a:t>Schedule service visits</a:t>
            </a:r>
          </a:p>
        </p:txBody>
      </p:sp>
      <p:cxnSp>
        <p:nvCxnSpPr>
          <p:cNvPr id="20" name="Connector: Elbow 19">
            <a:extLst>
              <a:ext uri="{FF2B5EF4-FFF2-40B4-BE49-F238E27FC236}">
                <a16:creationId xmlns:a16="http://schemas.microsoft.com/office/drawing/2014/main" id="{9FD8099D-8014-4D0E-98DD-3F1D6894DA44}"/>
              </a:ext>
            </a:extLst>
          </p:cNvPr>
          <p:cNvCxnSpPr>
            <a:cxnSpLocks/>
            <a:stCxn id="8" idx="2"/>
            <a:endCxn id="19" idx="1"/>
          </p:cNvCxnSpPr>
          <p:nvPr/>
        </p:nvCxnSpPr>
        <p:spPr>
          <a:xfrm rot="16200000" flipH="1">
            <a:off x="2301977" y="3938927"/>
            <a:ext cx="315316" cy="959996"/>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F90AD3F-27FF-464C-BBF1-794D9E3643DF}"/>
              </a:ext>
            </a:extLst>
          </p:cNvPr>
          <p:cNvSpPr txBox="1"/>
          <p:nvPr/>
        </p:nvSpPr>
        <p:spPr>
          <a:xfrm>
            <a:off x="7408666" y="4688797"/>
            <a:ext cx="1885057" cy="523220"/>
          </a:xfrm>
          <a:prstGeom prst="rect">
            <a:avLst/>
          </a:prstGeom>
          <a:solidFill>
            <a:schemeClr val="accent6">
              <a:lumMod val="40000"/>
              <a:lumOff val="60000"/>
            </a:schemeClr>
          </a:solidFill>
        </p:spPr>
        <p:txBody>
          <a:bodyPr wrap="square" rtlCol="0">
            <a:spAutoFit/>
          </a:bodyPr>
          <a:lstStyle/>
          <a:p>
            <a:r>
              <a:rPr lang="en-US" sz="1400" dirty="0"/>
              <a:t>Show my schedule of </a:t>
            </a:r>
          </a:p>
          <a:p>
            <a:r>
              <a:rPr lang="en-US" sz="1400" dirty="0"/>
              <a:t>visits to patient’s home</a:t>
            </a:r>
          </a:p>
        </p:txBody>
      </p:sp>
      <p:sp>
        <p:nvSpPr>
          <p:cNvPr id="23" name="TextBox 22">
            <a:extLst>
              <a:ext uri="{FF2B5EF4-FFF2-40B4-BE49-F238E27FC236}">
                <a16:creationId xmlns:a16="http://schemas.microsoft.com/office/drawing/2014/main" id="{8A10058E-C9A1-4BC7-88AE-577247741957}"/>
              </a:ext>
            </a:extLst>
          </p:cNvPr>
          <p:cNvSpPr txBox="1"/>
          <p:nvPr/>
        </p:nvSpPr>
        <p:spPr>
          <a:xfrm>
            <a:off x="7310049" y="2997415"/>
            <a:ext cx="1885056" cy="523220"/>
          </a:xfrm>
          <a:prstGeom prst="rect">
            <a:avLst/>
          </a:prstGeom>
          <a:solidFill>
            <a:schemeClr val="accent6">
              <a:lumMod val="40000"/>
              <a:lumOff val="60000"/>
            </a:schemeClr>
          </a:solidFill>
        </p:spPr>
        <p:txBody>
          <a:bodyPr wrap="square" rtlCol="0">
            <a:spAutoFit/>
          </a:bodyPr>
          <a:lstStyle/>
          <a:p>
            <a:r>
              <a:rPr lang="en-US" sz="1400" dirty="0"/>
              <a:t>Show me my patient </a:t>
            </a:r>
          </a:p>
          <a:p>
            <a:r>
              <a:rPr lang="en-US" sz="1400" dirty="0"/>
              <a:t>Summary/profile/risk</a:t>
            </a:r>
          </a:p>
        </p:txBody>
      </p:sp>
      <p:cxnSp>
        <p:nvCxnSpPr>
          <p:cNvPr id="25" name="Straight Arrow Connector 24">
            <a:extLst>
              <a:ext uri="{FF2B5EF4-FFF2-40B4-BE49-F238E27FC236}">
                <a16:creationId xmlns:a16="http://schemas.microsoft.com/office/drawing/2014/main" id="{CDEFF7A2-F236-4F67-99B7-A79331F19E08}"/>
              </a:ext>
            </a:extLst>
          </p:cNvPr>
          <p:cNvCxnSpPr>
            <a:cxnSpLocks/>
            <a:stCxn id="37" idx="3"/>
            <a:endCxn id="8" idx="1"/>
          </p:cNvCxnSpPr>
          <p:nvPr/>
        </p:nvCxnSpPr>
        <p:spPr>
          <a:xfrm>
            <a:off x="1064999" y="3713132"/>
            <a:ext cx="503621" cy="73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39554EAE-D441-4586-9D58-18DFDC2415C7}"/>
              </a:ext>
            </a:extLst>
          </p:cNvPr>
          <p:cNvSpPr/>
          <p:nvPr/>
        </p:nvSpPr>
        <p:spPr>
          <a:xfrm>
            <a:off x="2664405" y="1319764"/>
            <a:ext cx="349035" cy="39446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9" name="Oval 28">
            <a:extLst>
              <a:ext uri="{FF2B5EF4-FFF2-40B4-BE49-F238E27FC236}">
                <a16:creationId xmlns:a16="http://schemas.microsoft.com/office/drawing/2014/main" id="{FC0EA714-9A2A-47D8-BCE2-538D5851F6CD}"/>
              </a:ext>
            </a:extLst>
          </p:cNvPr>
          <p:cNvSpPr/>
          <p:nvPr/>
        </p:nvSpPr>
        <p:spPr>
          <a:xfrm>
            <a:off x="2667404" y="3040096"/>
            <a:ext cx="349035" cy="39446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0" name="Oval 29">
            <a:extLst>
              <a:ext uri="{FF2B5EF4-FFF2-40B4-BE49-F238E27FC236}">
                <a16:creationId xmlns:a16="http://schemas.microsoft.com/office/drawing/2014/main" id="{476E760B-C5A1-49AA-A907-DD61F5B4A879}"/>
              </a:ext>
            </a:extLst>
          </p:cNvPr>
          <p:cNvSpPr/>
          <p:nvPr/>
        </p:nvSpPr>
        <p:spPr>
          <a:xfrm>
            <a:off x="2618757" y="4073666"/>
            <a:ext cx="349035" cy="39446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31" name="Oval 30">
            <a:extLst>
              <a:ext uri="{FF2B5EF4-FFF2-40B4-BE49-F238E27FC236}">
                <a16:creationId xmlns:a16="http://schemas.microsoft.com/office/drawing/2014/main" id="{66AA2D2E-4591-4DBF-B3EA-8CFB48DBBAC1}"/>
              </a:ext>
            </a:extLst>
          </p:cNvPr>
          <p:cNvSpPr/>
          <p:nvPr/>
        </p:nvSpPr>
        <p:spPr>
          <a:xfrm>
            <a:off x="7367503" y="1440621"/>
            <a:ext cx="349035" cy="39446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32" name="Oval 31">
            <a:extLst>
              <a:ext uri="{FF2B5EF4-FFF2-40B4-BE49-F238E27FC236}">
                <a16:creationId xmlns:a16="http://schemas.microsoft.com/office/drawing/2014/main" id="{BE355EFE-A92B-4289-B7F3-320475C1D70F}"/>
              </a:ext>
            </a:extLst>
          </p:cNvPr>
          <p:cNvSpPr/>
          <p:nvPr/>
        </p:nvSpPr>
        <p:spPr>
          <a:xfrm>
            <a:off x="7337451" y="2526578"/>
            <a:ext cx="349035" cy="39446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33" name="Oval 32">
            <a:extLst>
              <a:ext uri="{FF2B5EF4-FFF2-40B4-BE49-F238E27FC236}">
                <a16:creationId xmlns:a16="http://schemas.microsoft.com/office/drawing/2014/main" id="{57545A1E-A3E4-47EE-ACEC-142471153045}"/>
              </a:ext>
            </a:extLst>
          </p:cNvPr>
          <p:cNvSpPr/>
          <p:nvPr/>
        </p:nvSpPr>
        <p:spPr>
          <a:xfrm>
            <a:off x="7366649" y="4170173"/>
            <a:ext cx="349035" cy="39446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34" name="Oval 33">
            <a:extLst>
              <a:ext uri="{FF2B5EF4-FFF2-40B4-BE49-F238E27FC236}">
                <a16:creationId xmlns:a16="http://schemas.microsoft.com/office/drawing/2014/main" id="{248B76D1-4504-4F8A-AFC8-A124D83CB1C0}"/>
              </a:ext>
            </a:extLst>
          </p:cNvPr>
          <p:cNvSpPr/>
          <p:nvPr/>
        </p:nvSpPr>
        <p:spPr>
          <a:xfrm>
            <a:off x="2664405" y="6185893"/>
            <a:ext cx="349035" cy="39446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pic>
        <p:nvPicPr>
          <p:cNvPr id="36" name="Picture 35">
            <a:extLst>
              <a:ext uri="{FF2B5EF4-FFF2-40B4-BE49-F238E27FC236}">
                <a16:creationId xmlns:a16="http://schemas.microsoft.com/office/drawing/2014/main" id="{D762818F-542E-40B3-BF7A-E109C510F782}"/>
              </a:ext>
            </a:extLst>
          </p:cNvPr>
          <p:cNvPicPr>
            <a:picLocks noChangeAspect="1"/>
          </p:cNvPicPr>
          <p:nvPr/>
        </p:nvPicPr>
        <p:blipFill rotWithShape="1">
          <a:blip r:embed="rId6"/>
          <a:srcRect l="14135" t="9315" r="12620" b="12211"/>
          <a:stretch/>
        </p:blipFill>
        <p:spPr>
          <a:xfrm>
            <a:off x="4961759" y="4907145"/>
            <a:ext cx="483782" cy="518317"/>
          </a:xfrm>
          <a:prstGeom prst="rect">
            <a:avLst/>
          </a:prstGeom>
        </p:spPr>
      </p:pic>
      <p:sp>
        <p:nvSpPr>
          <p:cNvPr id="37" name="TextBox 36">
            <a:extLst>
              <a:ext uri="{FF2B5EF4-FFF2-40B4-BE49-F238E27FC236}">
                <a16:creationId xmlns:a16="http://schemas.microsoft.com/office/drawing/2014/main" id="{88B93515-910B-4BDE-BCAD-173CCF4752BB}"/>
              </a:ext>
            </a:extLst>
          </p:cNvPr>
          <p:cNvSpPr txBox="1"/>
          <p:nvPr/>
        </p:nvSpPr>
        <p:spPr>
          <a:xfrm>
            <a:off x="156673" y="3528466"/>
            <a:ext cx="908326" cy="369332"/>
          </a:xfrm>
          <a:prstGeom prst="rect">
            <a:avLst/>
          </a:prstGeom>
          <a:noFill/>
        </p:spPr>
        <p:txBody>
          <a:bodyPr wrap="none" rtlCol="0">
            <a:spAutoFit/>
          </a:bodyPr>
          <a:lstStyle/>
          <a:p>
            <a:r>
              <a:rPr lang="en-US" dirty="0"/>
              <a:t>Patient </a:t>
            </a:r>
          </a:p>
        </p:txBody>
      </p:sp>
      <p:cxnSp>
        <p:nvCxnSpPr>
          <p:cNvPr id="55" name="Connector: Elbow 54">
            <a:extLst>
              <a:ext uri="{FF2B5EF4-FFF2-40B4-BE49-F238E27FC236}">
                <a16:creationId xmlns:a16="http://schemas.microsoft.com/office/drawing/2014/main" id="{CD664D03-54D0-41A3-86EA-749DB1A02F52}"/>
              </a:ext>
            </a:extLst>
          </p:cNvPr>
          <p:cNvCxnSpPr>
            <a:stCxn id="8" idx="0"/>
            <a:endCxn id="10" idx="1"/>
          </p:cNvCxnSpPr>
          <p:nvPr/>
        </p:nvCxnSpPr>
        <p:spPr>
          <a:xfrm rot="5400000" flipH="1" flipV="1">
            <a:off x="1734945" y="1901251"/>
            <a:ext cx="1523187" cy="1033803"/>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6637038F-055C-4875-A92B-9977EF3BC0A3}"/>
              </a:ext>
            </a:extLst>
          </p:cNvPr>
          <p:cNvCxnSpPr>
            <a:cxnSpLocks/>
            <a:stCxn id="8" idx="2"/>
            <a:endCxn id="12" idx="1"/>
          </p:cNvCxnSpPr>
          <p:nvPr/>
        </p:nvCxnSpPr>
        <p:spPr>
          <a:xfrm rot="16200000" flipH="1">
            <a:off x="1700405" y="4540498"/>
            <a:ext cx="1524951" cy="966487"/>
          </a:xfrm>
          <a:prstGeom prst="bentConnector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5B73F1CF-1B6E-4CB8-AD78-B9F81FC40AED}"/>
              </a:ext>
            </a:extLst>
          </p:cNvPr>
          <p:cNvCxnSpPr>
            <a:cxnSpLocks/>
            <a:endCxn id="5" idx="3"/>
          </p:cNvCxnSpPr>
          <p:nvPr/>
        </p:nvCxnSpPr>
        <p:spPr>
          <a:xfrm rot="5400000">
            <a:off x="7349975" y="1559069"/>
            <a:ext cx="1802690" cy="2238552"/>
          </a:xfrm>
          <a:prstGeom prst="bentConnector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0" name="Picture 79">
            <a:extLst>
              <a:ext uri="{FF2B5EF4-FFF2-40B4-BE49-F238E27FC236}">
                <a16:creationId xmlns:a16="http://schemas.microsoft.com/office/drawing/2014/main" id="{276D35F5-ADAB-4A1D-A282-D01FDE715660}"/>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36668" r="11635" b="12534"/>
          <a:stretch/>
        </p:blipFill>
        <p:spPr>
          <a:xfrm>
            <a:off x="10550435" y="1236239"/>
            <a:ext cx="822034" cy="1081522"/>
          </a:xfrm>
          <a:prstGeom prst="rect">
            <a:avLst/>
          </a:prstGeom>
          <a:ln>
            <a:solidFill>
              <a:srgbClr val="FF0000"/>
            </a:solidFill>
          </a:ln>
        </p:spPr>
      </p:pic>
      <p:sp>
        <p:nvSpPr>
          <p:cNvPr id="95" name="Arrow: Right 94">
            <a:extLst>
              <a:ext uri="{FF2B5EF4-FFF2-40B4-BE49-F238E27FC236}">
                <a16:creationId xmlns:a16="http://schemas.microsoft.com/office/drawing/2014/main" id="{4AD7C2E4-889C-4DBB-B8AC-EF37E8E2B0E5}"/>
              </a:ext>
            </a:extLst>
          </p:cNvPr>
          <p:cNvSpPr/>
          <p:nvPr/>
        </p:nvSpPr>
        <p:spPr>
          <a:xfrm>
            <a:off x="9674546" y="1199869"/>
            <a:ext cx="867140" cy="240752"/>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4" name="Straight Arrow Connector 113">
            <a:extLst>
              <a:ext uri="{FF2B5EF4-FFF2-40B4-BE49-F238E27FC236}">
                <a16:creationId xmlns:a16="http://schemas.microsoft.com/office/drawing/2014/main" id="{D397F66C-F462-49A9-A8FF-BAFAFE484BCF}"/>
              </a:ext>
            </a:extLst>
          </p:cNvPr>
          <p:cNvCxnSpPr>
            <a:cxnSpLocks/>
            <a:stCxn id="19" idx="3"/>
          </p:cNvCxnSpPr>
          <p:nvPr/>
        </p:nvCxnSpPr>
        <p:spPr>
          <a:xfrm>
            <a:off x="5180967" y="4576583"/>
            <a:ext cx="483783"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82698DDD-AC2E-48CA-A3F3-07E9B8C7FC2B}"/>
              </a:ext>
            </a:extLst>
          </p:cNvPr>
          <p:cNvCxnSpPr>
            <a:cxnSpLocks/>
            <a:stCxn id="12" idx="3"/>
          </p:cNvCxnSpPr>
          <p:nvPr/>
        </p:nvCxnSpPr>
        <p:spPr>
          <a:xfrm>
            <a:off x="5180967" y="5786218"/>
            <a:ext cx="483783"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31C8F268-2ACE-4273-9B49-B7C04C02A32C}"/>
              </a:ext>
            </a:extLst>
          </p:cNvPr>
          <p:cNvCxnSpPr>
            <a:stCxn id="10" idx="3"/>
          </p:cNvCxnSpPr>
          <p:nvPr/>
        </p:nvCxnSpPr>
        <p:spPr>
          <a:xfrm flipV="1">
            <a:off x="5254774" y="1656557"/>
            <a:ext cx="409976" cy="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4FC29D0C-E394-4FB1-9E4F-99B6362B563C}"/>
              </a:ext>
            </a:extLst>
          </p:cNvPr>
          <p:cNvCxnSpPr>
            <a:stCxn id="11" idx="1"/>
          </p:cNvCxnSpPr>
          <p:nvPr/>
        </p:nvCxnSpPr>
        <p:spPr>
          <a:xfrm flipH="1">
            <a:off x="7103798" y="5834860"/>
            <a:ext cx="623144"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7" name="Picture 136">
            <a:extLst>
              <a:ext uri="{FF2B5EF4-FFF2-40B4-BE49-F238E27FC236}">
                <a16:creationId xmlns:a16="http://schemas.microsoft.com/office/drawing/2014/main" id="{586DFCEE-8B01-48B7-97B7-35B7C2D88EEB}"/>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0567645" y="2527232"/>
            <a:ext cx="787613" cy="787613"/>
          </a:xfrm>
          <a:prstGeom prst="rect">
            <a:avLst/>
          </a:prstGeom>
        </p:spPr>
      </p:pic>
      <p:sp>
        <p:nvSpPr>
          <p:cNvPr id="3" name="Slide Number Placeholder 2">
            <a:extLst>
              <a:ext uri="{FF2B5EF4-FFF2-40B4-BE49-F238E27FC236}">
                <a16:creationId xmlns:a16="http://schemas.microsoft.com/office/drawing/2014/main" id="{53E7EB21-3F4B-454C-B8EF-73D2480D1544}"/>
              </a:ext>
            </a:extLst>
          </p:cNvPr>
          <p:cNvSpPr>
            <a:spLocks noGrp="1"/>
          </p:cNvSpPr>
          <p:nvPr>
            <p:ph type="sldNum" sz="quarter" idx="12"/>
          </p:nvPr>
        </p:nvSpPr>
        <p:spPr/>
        <p:txBody>
          <a:bodyPr/>
          <a:lstStyle/>
          <a:p>
            <a:fld id="{83473F2B-0FC3-479B-8D38-C26313699D9A}" type="slidenum">
              <a:rPr lang="en-US" smtClean="0"/>
              <a:t>39</a:t>
            </a:fld>
            <a:endParaRPr lang="en-US" dirty="0"/>
          </a:p>
        </p:txBody>
      </p:sp>
      <p:sp>
        <p:nvSpPr>
          <p:cNvPr id="6" name="TextBox 5">
            <a:extLst>
              <a:ext uri="{FF2B5EF4-FFF2-40B4-BE49-F238E27FC236}">
                <a16:creationId xmlns:a16="http://schemas.microsoft.com/office/drawing/2014/main" id="{38BC8819-DEE4-4B77-98BB-2491BD869293}"/>
              </a:ext>
            </a:extLst>
          </p:cNvPr>
          <p:cNvSpPr txBox="1"/>
          <p:nvPr/>
        </p:nvSpPr>
        <p:spPr>
          <a:xfrm>
            <a:off x="10467685" y="3341308"/>
            <a:ext cx="1156279" cy="830997"/>
          </a:xfrm>
          <a:prstGeom prst="rect">
            <a:avLst/>
          </a:prstGeom>
          <a:noFill/>
        </p:spPr>
        <p:txBody>
          <a:bodyPr wrap="none" rtlCol="0">
            <a:spAutoFit/>
          </a:bodyPr>
          <a:lstStyle/>
          <a:p>
            <a:r>
              <a:rPr lang="en-US" sz="1600" b="1" dirty="0"/>
              <a:t>Support </a:t>
            </a:r>
          </a:p>
          <a:p>
            <a:r>
              <a:rPr lang="en-US" sz="1600" b="1" dirty="0"/>
              <a:t>Services or </a:t>
            </a:r>
          </a:p>
          <a:p>
            <a:r>
              <a:rPr lang="en-US" sz="1600" b="1" dirty="0"/>
              <a:t>Aide</a:t>
            </a:r>
          </a:p>
        </p:txBody>
      </p:sp>
      <p:pic>
        <p:nvPicPr>
          <p:cNvPr id="44" name="Picture 43">
            <a:extLst>
              <a:ext uri="{FF2B5EF4-FFF2-40B4-BE49-F238E27FC236}">
                <a16:creationId xmlns:a16="http://schemas.microsoft.com/office/drawing/2014/main" id="{C8B8DBC0-B38F-4CF2-A3E0-F515CDD5A955}"/>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261365" y="4042568"/>
            <a:ext cx="1094214" cy="729476"/>
          </a:xfrm>
          <a:prstGeom prst="rect">
            <a:avLst/>
          </a:prstGeom>
        </p:spPr>
      </p:pic>
      <p:pic>
        <p:nvPicPr>
          <p:cNvPr id="21" name="Picture 20">
            <a:extLst>
              <a:ext uri="{FF2B5EF4-FFF2-40B4-BE49-F238E27FC236}">
                <a16:creationId xmlns:a16="http://schemas.microsoft.com/office/drawing/2014/main" id="{A47F8ECA-6C01-4A43-B045-AEA17C23C732}"/>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342198" y="4950407"/>
            <a:ext cx="703699" cy="703699"/>
          </a:xfrm>
          <a:prstGeom prst="rect">
            <a:avLst/>
          </a:prstGeom>
        </p:spPr>
      </p:pic>
      <p:sp>
        <p:nvSpPr>
          <p:cNvPr id="7" name="Rectangle 6">
            <a:extLst>
              <a:ext uri="{FF2B5EF4-FFF2-40B4-BE49-F238E27FC236}">
                <a16:creationId xmlns:a16="http://schemas.microsoft.com/office/drawing/2014/main" id="{F3BDAAD3-DB6D-401F-A8DB-742F512ABE6D}"/>
              </a:ext>
            </a:extLst>
          </p:cNvPr>
          <p:cNvSpPr/>
          <p:nvPr/>
        </p:nvSpPr>
        <p:spPr>
          <a:xfrm>
            <a:off x="8999521" y="1199869"/>
            <a:ext cx="808764" cy="5408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Acces</a:t>
            </a:r>
          </a:p>
        </p:txBody>
      </p:sp>
      <p:sp>
        <p:nvSpPr>
          <p:cNvPr id="43" name="TextBox 42">
            <a:extLst>
              <a:ext uri="{FF2B5EF4-FFF2-40B4-BE49-F238E27FC236}">
                <a16:creationId xmlns:a16="http://schemas.microsoft.com/office/drawing/2014/main" id="{B4245B75-47A2-4B3D-BA1A-F5F8D22A9ACA}"/>
              </a:ext>
            </a:extLst>
          </p:cNvPr>
          <p:cNvSpPr txBox="1"/>
          <p:nvPr/>
        </p:nvSpPr>
        <p:spPr>
          <a:xfrm>
            <a:off x="3850943" y="552486"/>
            <a:ext cx="1204176" cy="738664"/>
          </a:xfrm>
          <a:prstGeom prst="rect">
            <a:avLst/>
          </a:prstGeom>
          <a:noFill/>
        </p:spPr>
        <p:txBody>
          <a:bodyPr wrap="none" rtlCol="0">
            <a:spAutoFit/>
          </a:bodyPr>
          <a:lstStyle/>
          <a:p>
            <a:r>
              <a:rPr lang="en-US" sz="1400" b="1" i="1" dirty="0">
                <a:solidFill>
                  <a:srgbClr val="FF0000"/>
                </a:solidFill>
              </a:rPr>
              <a:t>Trusted</a:t>
            </a:r>
          </a:p>
          <a:p>
            <a:r>
              <a:rPr lang="en-US" sz="1400" b="1" i="1" dirty="0">
                <a:solidFill>
                  <a:srgbClr val="FF0000"/>
                </a:solidFill>
              </a:rPr>
              <a:t>(GDPR based)</a:t>
            </a:r>
          </a:p>
          <a:p>
            <a:r>
              <a:rPr lang="en-US" sz="1400" b="1" i="1" dirty="0">
                <a:solidFill>
                  <a:srgbClr val="FF0000"/>
                </a:solidFill>
              </a:rPr>
              <a:t>Access</a:t>
            </a:r>
          </a:p>
        </p:txBody>
      </p:sp>
    </p:spTree>
    <p:extLst>
      <p:ext uri="{BB962C8B-B14F-4D97-AF65-F5344CB8AC3E}">
        <p14:creationId xmlns:p14="http://schemas.microsoft.com/office/powerpoint/2010/main" val="1903270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F25EB-F38A-4F9E-A516-63ADA062B7CD}"/>
              </a:ext>
            </a:extLst>
          </p:cNvPr>
          <p:cNvSpPr>
            <a:spLocks noGrp="1"/>
          </p:cNvSpPr>
          <p:nvPr>
            <p:ph type="title"/>
          </p:nvPr>
        </p:nvSpPr>
        <p:spPr>
          <a:xfrm>
            <a:off x="0" y="0"/>
            <a:ext cx="12192000" cy="671823"/>
          </a:xfrm>
          <a:solidFill>
            <a:schemeClr val="accent1">
              <a:lumMod val="40000"/>
              <a:lumOff val="60000"/>
            </a:schemeClr>
          </a:solidFill>
        </p:spPr>
        <p:txBody>
          <a:bodyPr>
            <a:normAutofit fontScale="90000"/>
          </a:bodyPr>
          <a:lstStyle/>
          <a:p>
            <a:r>
              <a:rPr lang="en-US" dirty="0"/>
              <a:t>Background and Opportunity on Integrated Cancer Care</a:t>
            </a:r>
          </a:p>
        </p:txBody>
      </p:sp>
      <p:sp>
        <p:nvSpPr>
          <p:cNvPr id="3" name="Content Placeholder 2">
            <a:extLst>
              <a:ext uri="{FF2B5EF4-FFF2-40B4-BE49-F238E27FC236}">
                <a16:creationId xmlns:a16="http://schemas.microsoft.com/office/drawing/2014/main" id="{D241F03E-0385-40AE-9505-3EFCD84D6111}"/>
              </a:ext>
            </a:extLst>
          </p:cNvPr>
          <p:cNvSpPr>
            <a:spLocks noGrp="1"/>
          </p:cNvSpPr>
          <p:nvPr>
            <p:ph idx="1"/>
          </p:nvPr>
        </p:nvSpPr>
        <p:spPr>
          <a:xfrm>
            <a:off x="1" y="933254"/>
            <a:ext cx="12192000" cy="5590094"/>
          </a:xfrm>
        </p:spPr>
        <p:txBody>
          <a:bodyPr>
            <a:normAutofit fontScale="85000" lnSpcReduction="20000"/>
          </a:bodyPr>
          <a:lstStyle/>
          <a:p>
            <a:r>
              <a:rPr lang="en-US" dirty="0"/>
              <a:t>Over 1 in 2 patients in Europe and UK do not have a well monitored and structured care transitions plan during and after treatment for Cancer patients</a:t>
            </a:r>
          </a:p>
          <a:p>
            <a:endParaRPr lang="en-US" dirty="0"/>
          </a:p>
          <a:p>
            <a:r>
              <a:rPr lang="en-US" dirty="0"/>
              <a:t>Often symptoms and psychosocial issues are just not tracked by providers due to lack of incentives to further engage general practitioners, specialists, community and public health with patients</a:t>
            </a:r>
          </a:p>
          <a:p>
            <a:endParaRPr lang="en-US" dirty="0"/>
          </a:p>
          <a:p>
            <a:r>
              <a:rPr lang="en-US" dirty="0"/>
              <a:t>Nearly 95% of the patients with psychosocial needs (such as support at home, nutritional issues, access to local stores, depression, anxiety)  are just not met by the healthcare systems across Europe.  </a:t>
            </a:r>
          </a:p>
          <a:p>
            <a:pPr marL="0" indent="0">
              <a:buNone/>
            </a:pPr>
            <a:endParaRPr lang="en-US" dirty="0"/>
          </a:p>
          <a:p>
            <a:r>
              <a:rPr lang="en-US" dirty="0"/>
              <a:t>1 in 3  patients who might have benefited from GP or specialist support in the community have been hospitalized unnecessarily into the acute settings, causing a rise in costs per year.</a:t>
            </a:r>
          </a:p>
          <a:p>
            <a:endParaRPr lang="en-US" dirty="0"/>
          </a:p>
          <a:p>
            <a:r>
              <a:rPr lang="en-US" dirty="0"/>
              <a:t>Complex conditions such as Cancer require continuous patient care, and currently do not benefit from any care transitions post-treatment, and most “fall-off” the system</a:t>
            </a:r>
          </a:p>
        </p:txBody>
      </p:sp>
      <p:sp>
        <p:nvSpPr>
          <p:cNvPr id="4" name="Footer Placeholder 3">
            <a:extLst>
              <a:ext uri="{FF2B5EF4-FFF2-40B4-BE49-F238E27FC236}">
                <a16:creationId xmlns:a16="http://schemas.microsoft.com/office/drawing/2014/main" id="{5947C412-95B2-4656-BA77-7C89451C7F0D}"/>
              </a:ext>
            </a:extLst>
          </p:cNvPr>
          <p:cNvSpPr>
            <a:spLocks noGrp="1"/>
          </p:cNvSpPr>
          <p:nvPr>
            <p:ph type="ftr" sz="quarter" idx="11"/>
          </p:nvPr>
        </p:nvSpPr>
        <p:spPr/>
        <p:txBody>
          <a:bodyPr/>
          <a:lstStyle/>
          <a:p>
            <a:r>
              <a:rPr lang="en-US" dirty="0"/>
              <a:t>All rights reserved.  Cannot distribute.  Confidential</a:t>
            </a:r>
          </a:p>
        </p:txBody>
      </p:sp>
      <p:sp>
        <p:nvSpPr>
          <p:cNvPr id="5" name="Slide Number Placeholder 4">
            <a:extLst>
              <a:ext uri="{FF2B5EF4-FFF2-40B4-BE49-F238E27FC236}">
                <a16:creationId xmlns:a16="http://schemas.microsoft.com/office/drawing/2014/main" id="{D329283D-5C0D-49C2-9019-C94CF4A1324A}"/>
              </a:ext>
            </a:extLst>
          </p:cNvPr>
          <p:cNvSpPr>
            <a:spLocks noGrp="1"/>
          </p:cNvSpPr>
          <p:nvPr>
            <p:ph type="sldNum" sz="quarter" idx="12"/>
          </p:nvPr>
        </p:nvSpPr>
        <p:spPr/>
        <p:txBody>
          <a:bodyPr/>
          <a:lstStyle/>
          <a:p>
            <a:fld id="{17D3C0D7-CDC6-4E3D-ADED-72DD6C8BCDB7}" type="slidenum">
              <a:rPr lang="en-US" smtClean="0"/>
              <a:t>4</a:t>
            </a:fld>
            <a:endParaRPr lang="en-US" dirty="0"/>
          </a:p>
        </p:txBody>
      </p:sp>
    </p:spTree>
    <p:extLst>
      <p:ext uri="{BB962C8B-B14F-4D97-AF65-F5344CB8AC3E}">
        <p14:creationId xmlns:p14="http://schemas.microsoft.com/office/powerpoint/2010/main" val="21805376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1559DFD-9D94-4E53-885A-5922720BEDA6}"/>
              </a:ext>
            </a:extLst>
          </p:cNvPr>
          <p:cNvSpPr>
            <a:spLocks noGrp="1"/>
          </p:cNvSpPr>
          <p:nvPr>
            <p:ph type="title"/>
          </p:nvPr>
        </p:nvSpPr>
        <p:spPr>
          <a:xfrm>
            <a:off x="0" y="0"/>
            <a:ext cx="12192000" cy="681037"/>
          </a:xfrm>
          <a:solidFill>
            <a:schemeClr val="accent1">
              <a:lumMod val="40000"/>
              <a:lumOff val="60000"/>
            </a:schemeClr>
          </a:solidFill>
        </p:spPr>
        <p:txBody>
          <a:bodyPr>
            <a:normAutofit fontScale="90000"/>
          </a:bodyPr>
          <a:lstStyle/>
          <a:p>
            <a:r>
              <a:rPr lang="en-US" dirty="0"/>
              <a:t>Summary of Large Scale Pilot Areas</a:t>
            </a:r>
          </a:p>
        </p:txBody>
      </p:sp>
      <p:sp>
        <p:nvSpPr>
          <p:cNvPr id="7" name="Content Placeholder 6">
            <a:extLst>
              <a:ext uri="{FF2B5EF4-FFF2-40B4-BE49-F238E27FC236}">
                <a16:creationId xmlns:a16="http://schemas.microsoft.com/office/drawing/2014/main" id="{72374A3C-3FF3-4407-BB14-61B72F63844F}"/>
              </a:ext>
            </a:extLst>
          </p:cNvPr>
          <p:cNvSpPr>
            <a:spLocks noGrp="1"/>
          </p:cNvSpPr>
          <p:nvPr>
            <p:ph idx="1"/>
          </p:nvPr>
        </p:nvSpPr>
        <p:spPr>
          <a:xfrm>
            <a:off x="95694" y="1084520"/>
            <a:ext cx="12096306" cy="5348178"/>
          </a:xfrm>
        </p:spPr>
        <p:txBody>
          <a:bodyPr>
            <a:normAutofit fontScale="62500" lnSpcReduction="20000"/>
          </a:bodyPr>
          <a:lstStyle/>
          <a:p>
            <a:r>
              <a:rPr lang="en-US" dirty="0"/>
              <a:t>Integrated Care</a:t>
            </a:r>
          </a:p>
          <a:p>
            <a:pPr lvl="1"/>
            <a:r>
              <a:rPr lang="en-US" dirty="0"/>
              <a:t>Integrated network of providers on ONE Digital platform to see patient information</a:t>
            </a:r>
          </a:p>
          <a:p>
            <a:pPr lvl="1"/>
            <a:r>
              <a:rPr lang="en-US" dirty="0"/>
              <a:t>Integrating over 10000 patients and 5000 professionals </a:t>
            </a:r>
          </a:p>
          <a:p>
            <a:pPr lvl="1"/>
            <a:r>
              <a:rPr lang="en-US" dirty="0"/>
              <a:t>Population health tools to clinical providers (GPs included)</a:t>
            </a:r>
          </a:p>
          <a:p>
            <a:pPr lvl="1"/>
            <a:r>
              <a:rPr lang="en-US" dirty="0"/>
              <a:t>Integration of regional public health and policy makers</a:t>
            </a:r>
          </a:p>
          <a:p>
            <a:r>
              <a:rPr lang="en-US" dirty="0"/>
              <a:t>Patient Engagement (Personalised services and empowerment)</a:t>
            </a:r>
          </a:p>
          <a:p>
            <a:pPr lvl="1"/>
            <a:r>
              <a:rPr lang="en-US" dirty="0"/>
              <a:t>Patient focus groups/survey on use of technology to report symptoms</a:t>
            </a:r>
          </a:p>
          <a:p>
            <a:pPr lvl="1"/>
            <a:r>
              <a:rPr lang="en-US" dirty="0"/>
              <a:t>Patient enrollment over 24 month period</a:t>
            </a:r>
          </a:p>
          <a:p>
            <a:pPr lvl="1"/>
            <a:r>
              <a:rPr lang="en-US" dirty="0"/>
              <a:t>Processes to connect patients to support services</a:t>
            </a:r>
          </a:p>
          <a:p>
            <a:pPr lvl="1"/>
            <a:r>
              <a:rPr lang="en-US" dirty="0"/>
              <a:t>Process to add smart phone services for the patient with their hospital/provider group and any certified home health agency or social support</a:t>
            </a:r>
          </a:p>
          <a:p>
            <a:r>
              <a:rPr lang="en-US" dirty="0"/>
              <a:t>One Digital Platform to bring professionals and patients</a:t>
            </a:r>
          </a:p>
          <a:p>
            <a:pPr lvl="1"/>
            <a:r>
              <a:rPr lang="en-US" dirty="0"/>
              <a:t>Process to integrate professionals and patients (and their medical records)</a:t>
            </a:r>
          </a:p>
          <a:p>
            <a:pPr lvl="1"/>
            <a:r>
              <a:rPr lang="en-US" dirty="0"/>
              <a:t>Digital platform to enable privacy models to ensure Pilots are operating independently (and sharing outcomes information)</a:t>
            </a:r>
          </a:p>
          <a:p>
            <a:pPr lvl="1"/>
            <a:r>
              <a:rPr lang="en-US" dirty="0"/>
              <a:t>Per patient monitoring of outcomes (with the smart phone and palliative services)</a:t>
            </a:r>
          </a:p>
          <a:p>
            <a:r>
              <a:rPr lang="en-US" dirty="0"/>
              <a:t>Outcomes</a:t>
            </a:r>
          </a:p>
          <a:p>
            <a:pPr lvl="1"/>
            <a:r>
              <a:rPr lang="en-US" dirty="0"/>
              <a:t>Patient outcomes dashboards (including cost and quality measurements)</a:t>
            </a:r>
          </a:p>
          <a:p>
            <a:pPr lvl="1"/>
            <a:r>
              <a:rPr lang="en-US" dirty="0"/>
              <a:t>Patient experience measures</a:t>
            </a:r>
          </a:p>
          <a:p>
            <a:pPr lvl="1"/>
            <a:r>
              <a:rPr lang="en-US" dirty="0"/>
              <a:t>Adoption ratios:  Professionals integrated (vs number of patients and number of overall professionals in the region)</a:t>
            </a:r>
          </a:p>
          <a:p>
            <a:pPr lvl="1"/>
            <a:r>
              <a:rPr lang="en-US" dirty="0"/>
              <a:t>Utilization outcomes (e.g. ER visits, readmissions, admissions to hospitals, length of stay, etc.)</a:t>
            </a:r>
          </a:p>
          <a:p>
            <a:pPr lvl="1"/>
            <a:r>
              <a:rPr lang="en-US" dirty="0"/>
              <a:t>Services provided towards end of life</a:t>
            </a:r>
          </a:p>
          <a:p>
            <a:pPr lvl="1"/>
            <a:endParaRPr lang="en-US" dirty="0"/>
          </a:p>
        </p:txBody>
      </p:sp>
      <p:sp>
        <p:nvSpPr>
          <p:cNvPr id="4" name="Footer Placeholder 3">
            <a:extLst>
              <a:ext uri="{FF2B5EF4-FFF2-40B4-BE49-F238E27FC236}">
                <a16:creationId xmlns:a16="http://schemas.microsoft.com/office/drawing/2014/main" id="{72ED9A6D-C270-4576-B9A5-96A453E39BCA}"/>
              </a:ext>
            </a:extLst>
          </p:cNvPr>
          <p:cNvSpPr>
            <a:spLocks noGrp="1"/>
          </p:cNvSpPr>
          <p:nvPr>
            <p:ph type="ftr" sz="quarter" idx="11"/>
          </p:nvPr>
        </p:nvSpPr>
        <p:spPr/>
        <p:txBody>
          <a:bodyPr/>
          <a:lstStyle/>
          <a:p>
            <a:r>
              <a:rPr lang="en-US" dirty="0"/>
              <a:t>All rights reserved.  Cannot distribute.  Confidential</a:t>
            </a:r>
          </a:p>
        </p:txBody>
      </p:sp>
      <p:sp>
        <p:nvSpPr>
          <p:cNvPr id="5" name="Slide Number Placeholder 4">
            <a:extLst>
              <a:ext uri="{FF2B5EF4-FFF2-40B4-BE49-F238E27FC236}">
                <a16:creationId xmlns:a16="http://schemas.microsoft.com/office/drawing/2014/main" id="{A6C6F4C2-B047-431B-9896-5109CB4183AD}"/>
              </a:ext>
            </a:extLst>
          </p:cNvPr>
          <p:cNvSpPr>
            <a:spLocks noGrp="1"/>
          </p:cNvSpPr>
          <p:nvPr>
            <p:ph type="sldNum" sz="quarter" idx="12"/>
          </p:nvPr>
        </p:nvSpPr>
        <p:spPr/>
        <p:txBody>
          <a:bodyPr/>
          <a:lstStyle/>
          <a:p>
            <a:fld id="{17D3C0D7-CDC6-4E3D-ADED-72DD6C8BCDB7}" type="slidenum">
              <a:rPr lang="en-US" smtClean="0"/>
              <a:t>40</a:t>
            </a:fld>
            <a:endParaRPr lang="en-US" dirty="0"/>
          </a:p>
        </p:txBody>
      </p:sp>
    </p:spTree>
    <p:extLst>
      <p:ext uri="{BB962C8B-B14F-4D97-AF65-F5344CB8AC3E}">
        <p14:creationId xmlns:p14="http://schemas.microsoft.com/office/powerpoint/2010/main" val="1589075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b="1" dirty="0">
                <a:solidFill>
                  <a:schemeClr val="bg1"/>
                </a:solidFill>
              </a:rPr>
              <a:t>Symptom Tracker For Palliative Care</a:t>
            </a:r>
          </a:p>
        </p:txBody>
      </p:sp>
      <p:sp>
        <p:nvSpPr>
          <p:cNvPr id="6" name="Slide Number Placeholder 5"/>
          <p:cNvSpPr>
            <a:spLocks noGrp="1"/>
          </p:cNvSpPr>
          <p:nvPr>
            <p:ph type="sldNum" sz="quarter" idx="12"/>
          </p:nvPr>
        </p:nvSpPr>
        <p:spPr/>
        <p:txBody>
          <a:bodyPr/>
          <a:lstStyle/>
          <a:p>
            <a:fld id="{9D4B1995-C525-49C8-BAB0-DC105378A312}" type="slidenum">
              <a:rPr lang="en-US" smtClean="0">
                <a:solidFill>
                  <a:prstClr val="white">
                    <a:lumMod val="75000"/>
                  </a:prstClr>
                </a:solidFill>
              </a:rPr>
              <a:pPr/>
              <a:t>5</a:t>
            </a:fld>
            <a:endParaRPr lang="en-US" dirty="0">
              <a:solidFill>
                <a:prstClr val="white">
                  <a:lumMod val="75000"/>
                </a:prstClr>
              </a:solidFill>
            </a:endParaRPr>
          </a:p>
        </p:txBody>
      </p:sp>
      <p:grpSp>
        <p:nvGrpSpPr>
          <p:cNvPr id="22" name="Group 21">
            <a:extLst>
              <a:ext uri="{FF2B5EF4-FFF2-40B4-BE49-F238E27FC236}">
                <a16:creationId xmlns:a16="http://schemas.microsoft.com/office/drawing/2014/main" id="{6BDD3170-9B1B-4F0E-B527-04BC1C279D55}"/>
              </a:ext>
            </a:extLst>
          </p:cNvPr>
          <p:cNvGrpSpPr/>
          <p:nvPr/>
        </p:nvGrpSpPr>
        <p:grpSpPr>
          <a:xfrm>
            <a:off x="270533" y="1166107"/>
            <a:ext cx="10267301" cy="4968115"/>
            <a:chOff x="1165227" y="1222668"/>
            <a:chExt cx="9357970" cy="4968115"/>
          </a:xfrm>
        </p:grpSpPr>
        <p:sp>
          <p:nvSpPr>
            <p:cNvPr id="11" name="Right Arrow 10"/>
            <p:cNvSpPr/>
            <p:nvPr/>
          </p:nvSpPr>
          <p:spPr>
            <a:xfrm>
              <a:off x="1165227" y="1222668"/>
              <a:ext cx="2338825" cy="2139851"/>
            </a:xfrm>
            <a:prstGeom prst="rightArrow">
              <a:avLst/>
            </a:prstGeom>
            <a:solidFill>
              <a:srgbClr val="FF0000"/>
            </a:solidFill>
          </p:spPr>
          <p:txBody>
            <a:bodyPr wrap="square">
              <a:spAutoFit/>
            </a:bodyPr>
            <a:lstStyle/>
            <a:p>
              <a:pPr algn="ctr"/>
              <a:r>
                <a:rPr lang="en-US" sz="1600" b="1" dirty="0">
                  <a:solidFill>
                    <a:prstClr val="white"/>
                  </a:solidFill>
                </a:rPr>
                <a:t>Identifying Patients for Early Palliative Care during Cancer treatment</a:t>
              </a:r>
            </a:p>
          </p:txBody>
        </p:sp>
        <p:pic>
          <p:nvPicPr>
            <p:cNvPr id="1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3830" y="1414910"/>
              <a:ext cx="3886602" cy="1514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Straight Connector 13"/>
            <p:cNvCxnSpPr/>
            <p:nvPr/>
          </p:nvCxnSpPr>
          <p:spPr bwMode="gray">
            <a:xfrm>
              <a:off x="3023407" y="2867129"/>
              <a:ext cx="4418273" cy="0"/>
            </a:xfrm>
            <a:prstGeom prst="line">
              <a:avLst/>
            </a:prstGeom>
            <a:ln w="28575">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gray">
            <a:xfrm>
              <a:off x="2995842" y="2867129"/>
              <a:ext cx="772789"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Oval 15"/>
            <p:cNvSpPr/>
            <p:nvPr/>
          </p:nvSpPr>
          <p:spPr bwMode="gray">
            <a:xfrm>
              <a:off x="5863832" y="1430305"/>
              <a:ext cx="465536" cy="787010"/>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531" tIns="65531" rIns="65531" bIns="65531" numCol="1" spcCol="0" rtlCol="0" fromWordArt="0" anchor="t" anchorCtr="0" forceAA="0" compatLnSpc="1">
              <a:prstTxWarp prst="textNoShape">
                <a:avLst/>
              </a:prstTxWarp>
              <a:noAutofit/>
            </a:bodyPr>
            <a:lstStyle/>
            <a:p>
              <a:pPr algn="ctr">
                <a:spcBef>
                  <a:spcPts val="358"/>
                </a:spcBef>
              </a:pPr>
              <a:endParaRPr lang="en-US" sz="717" dirty="0">
                <a:solidFill>
                  <a:prstClr val="white"/>
                </a:solidFill>
              </a:endParaRPr>
            </a:p>
          </p:txBody>
        </p:sp>
        <p:cxnSp>
          <p:nvCxnSpPr>
            <p:cNvPr id="20" name="Straight Connector 19"/>
            <p:cNvCxnSpPr/>
            <p:nvPr/>
          </p:nvCxnSpPr>
          <p:spPr>
            <a:xfrm>
              <a:off x="2855836" y="3694511"/>
              <a:ext cx="0" cy="1419640"/>
            </a:xfrm>
            <a:prstGeom prst="line">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cxnSpLocks/>
            </p:cNvCxnSpPr>
            <p:nvPr/>
          </p:nvCxnSpPr>
          <p:spPr>
            <a:xfrm flipV="1">
              <a:off x="2855836" y="5096122"/>
              <a:ext cx="7667361" cy="1802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215649" y="5179510"/>
              <a:ext cx="1056700" cy="345607"/>
            </a:xfrm>
            <a:prstGeom prst="rect">
              <a:avLst/>
            </a:prstGeom>
            <a:noFill/>
          </p:spPr>
          <p:txBody>
            <a:bodyPr wrap="none" rtlCol="0">
              <a:spAutoFit/>
            </a:bodyPr>
            <a:lstStyle/>
            <a:p>
              <a:r>
                <a:rPr lang="en-US" sz="1646" dirty="0"/>
                <a:t>Diagnoses</a:t>
              </a:r>
            </a:p>
          </p:txBody>
        </p:sp>
        <p:sp>
          <p:nvSpPr>
            <p:cNvPr id="34" name="TextBox 33"/>
            <p:cNvSpPr txBox="1"/>
            <p:nvPr/>
          </p:nvSpPr>
          <p:spPr>
            <a:xfrm>
              <a:off x="4288200" y="5189364"/>
              <a:ext cx="1073755" cy="345607"/>
            </a:xfrm>
            <a:prstGeom prst="rect">
              <a:avLst/>
            </a:prstGeom>
            <a:noFill/>
          </p:spPr>
          <p:txBody>
            <a:bodyPr wrap="none" rtlCol="0">
              <a:spAutoFit/>
            </a:bodyPr>
            <a:lstStyle/>
            <a:p>
              <a:r>
                <a:rPr lang="en-US" sz="1646" dirty="0"/>
                <a:t>Treatment</a:t>
              </a:r>
            </a:p>
          </p:txBody>
        </p:sp>
        <p:sp>
          <p:nvSpPr>
            <p:cNvPr id="35" name="TextBox 34"/>
            <p:cNvSpPr txBox="1"/>
            <p:nvPr/>
          </p:nvSpPr>
          <p:spPr>
            <a:xfrm>
              <a:off x="5532694" y="5219848"/>
              <a:ext cx="168370" cy="345607"/>
            </a:xfrm>
            <a:prstGeom prst="rect">
              <a:avLst/>
            </a:prstGeom>
            <a:noFill/>
          </p:spPr>
          <p:txBody>
            <a:bodyPr wrap="none" rtlCol="0">
              <a:spAutoFit/>
            </a:bodyPr>
            <a:lstStyle/>
            <a:p>
              <a:endParaRPr lang="en-US" sz="1646" dirty="0"/>
            </a:p>
          </p:txBody>
        </p:sp>
        <p:sp>
          <p:nvSpPr>
            <p:cNvPr id="37" name="TextBox 36"/>
            <p:cNvSpPr txBox="1"/>
            <p:nvPr/>
          </p:nvSpPr>
          <p:spPr>
            <a:xfrm>
              <a:off x="1336772" y="3772585"/>
              <a:ext cx="1384225" cy="852156"/>
            </a:xfrm>
            <a:prstGeom prst="rect">
              <a:avLst/>
            </a:prstGeom>
            <a:noFill/>
          </p:spPr>
          <p:txBody>
            <a:bodyPr wrap="none" rtlCol="0">
              <a:spAutoFit/>
            </a:bodyPr>
            <a:lstStyle/>
            <a:p>
              <a:r>
                <a:rPr lang="en-US" sz="1646" dirty="0"/>
                <a:t>Risk level </a:t>
              </a:r>
            </a:p>
            <a:p>
              <a:r>
                <a:rPr lang="en-US" sz="1646" dirty="0"/>
                <a:t>of a likely </a:t>
              </a:r>
            </a:p>
            <a:p>
              <a:r>
                <a:rPr lang="en-US" sz="1646" dirty="0"/>
                <a:t>adverse event</a:t>
              </a:r>
            </a:p>
          </p:txBody>
        </p:sp>
        <p:sp>
          <p:nvSpPr>
            <p:cNvPr id="38" name="Right Arrow 37"/>
            <p:cNvSpPr/>
            <p:nvPr/>
          </p:nvSpPr>
          <p:spPr>
            <a:xfrm>
              <a:off x="2882046" y="5884498"/>
              <a:ext cx="7641151" cy="30628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46" b="1" dirty="0"/>
                <a:t>3-6 month period (Episode)</a:t>
              </a:r>
            </a:p>
          </p:txBody>
        </p:sp>
        <p:sp>
          <p:nvSpPr>
            <p:cNvPr id="2" name="Rectangle 1"/>
            <p:cNvSpPr/>
            <p:nvPr/>
          </p:nvSpPr>
          <p:spPr>
            <a:xfrm>
              <a:off x="2977027" y="4539929"/>
              <a:ext cx="194824" cy="55619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6" dirty="0"/>
            </a:p>
          </p:txBody>
        </p:sp>
        <p:sp>
          <p:nvSpPr>
            <p:cNvPr id="24" name="Rectangle 23"/>
            <p:cNvSpPr/>
            <p:nvPr/>
          </p:nvSpPr>
          <p:spPr>
            <a:xfrm>
              <a:off x="3591316" y="4282596"/>
              <a:ext cx="169349" cy="82537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6" dirty="0"/>
            </a:p>
          </p:txBody>
        </p:sp>
        <p:sp>
          <p:nvSpPr>
            <p:cNvPr id="27" name="Rectangle 26"/>
            <p:cNvSpPr/>
            <p:nvPr/>
          </p:nvSpPr>
          <p:spPr>
            <a:xfrm>
              <a:off x="5087830" y="4379872"/>
              <a:ext cx="198817" cy="716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6" dirty="0"/>
            </a:p>
          </p:txBody>
        </p:sp>
        <p:sp>
          <p:nvSpPr>
            <p:cNvPr id="3" name="TextBox 2"/>
            <p:cNvSpPr txBox="1"/>
            <p:nvPr/>
          </p:nvSpPr>
          <p:spPr>
            <a:xfrm>
              <a:off x="3803287" y="3877631"/>
              <a:ext cx="843775" cy="598882"/>
            </a:xfrm>
            <a:prstGeom prst="rect">
              <a:avLst/>
            </a:prstGeom>
            <a:noFill/>
          </p:spPr>
          <p:txBody>
            <a:bodyPr wrap="none" rtlCol="0">
              <a:spAutoFit/>
            </a:bodyPr>
            <a:lstStyle/>
            <a:p>
              <a:r>
                <a:rPr lang="en-US" sz="1646" dirty="0"/>
                <a:t>Stage of </a:t>
              </a:r>
            </a:p>
            <a:p>
              <a:r>
                <a:rPr lang="en-US" sz="1646" dirty="0"/>
                <a:t>Cancer</a:t>
              </a:r>
            </a:p>
          </p:txBody>
        </p:sp>
        <p:cxnSp>
          <p:nvCxnSpPr>
            <p:cNvPr id="5" name="Straight Arrow Connector 4"/>
            <p:cNvCxnSpPr>
              <a:cxnSpLocks/>
            </p:cNvCxnSpPr>
            <p:nvPr/>
          </p:nvCxnSpPr>
          <p:spPr>
            <a:xfrm flipH="1">
              <a:off x="3725486" y="4033219"/>
              <a:ext cx="255028" cy="526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056869" y="3943762"/>
              <a:ext cx="738464" cy="345607"/>
            </a:xfrm>
            <a:prstGeom prst="rect">
              <a:avLst/>
            </a:prstGeom>
            <a:noFill/>
          </p:spPr>
          <p:txBody>
            <a:bodyPr wrap="none" rtlCol="0">
              <a:spAutoFit/>
            </a:bodyPr>
            <a:lstStyle/>
            <a:p>
              <a:r>
                <a:rPr lang="en-US" sz="1646" dirty="0"/>
                <a:t>Fatigue</a:t>
              </a:r>
            </a:p>
          </p:txBody>
        </p:sp>
        <p:cxnSp>
          <p:nvCxnSpPr>
            <p:cNvPr id="8" name="Straight Arrow Connector 7"/>
            <p:cNvCxnSpPr>
              <a:cxnSpLocks/>
              <a:endCxn id="2" idx="0"/>
            </p:cNvCxnSpPr>
            <p:nvPr/>
          </p:nvCxnSpPr>
          <p:spPr>
            <a:xfrm flipH="1">
              <a:off x="3074440" y="4253472"/>
              <a:ext cx="242493" cy="286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Down Arrow 17"/>
            <p:cNvSpPr/>
            <p:nvPr/>
          </p:nvSpPr>
          <p:spPr>
            <a:xfrm rot="2679461">
              <a:off x="4908184" y="1498467"/>
              <a:ext cx="222803" cy="2670309"/>
            </a:xfrm>
            <a:prstGeom prst="down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6" dirty="0"/>
            </a:p>
          </p:txBody>
        </p:sp>
        <p:sp>
          <p:nvSpPr>
            <p:cNvPr id="19" name="Rectangle 18"/>
            <p:cNvSpPr/>
            <p:nvPr/>
          </p:nvSpPr>
          <p:spPr>
            <a:xfrm>
              <a:off x="3274462" y="5004101"/>
              <a:ext cx="41818" cy="24210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6" dirty="0"/>
            </a:p>
          </p:txBody>
        </p:sp>
        <p:sp>
          <p:nvSpPr>
            <p:cNvPr id="39" name="Rectangle 38"/>
            <p:cNvSpPr/>
            <p:nvPr/>
          </p:nvSpPr>
          <p:spPr>
            <a:xfrm>
              <a:off x="4689192" y="5001311"/>
              <a:ext cx="41818" cy="24210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6" dirty="0"/>
            </a:p>
          </p:txBody>
        </p:sp>
        <p:sp>
          <p:nvSpPr>
            <p:cNvPr id="41" name="Rectangle 40"/>
            <p:cNvSpPr/>
            <p:nvPr/>
          </p:nvSpPr>
          <p:spPr>
            <a:xfrm>
              <a:off x="6096601" y="5001310"/>
              <a:ext cx="41818" cy="24210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6" dirty="0"/>
            </a:p>
          </p:txBody>
        </p:sp>
        <p:sp>
          <p:nvSpPr>
            <p:cNvPr id="42" name="Rectangle 41"/>
            <p:cNvSpPr/>
            <p:nvPr/>
          </p:nvSpPr>
          <p:spPr>
            <a:xfrm>
              <a:off x="6948495" y="4975067"/>
              <a:ext cx="41818" cy="24210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6" dirty="0"/>
            </a:p>
          </p:txBody>
        </p:sp>
        <p:sp>
          <p:nvSpPr>
            <p:cNvPr id="32" name="Rectangle 31">
              <a:extLst>
                <a:ext uri="{FF2B5EF4-FFF2-40B4-BE49-F238E27FC236}">
                  <a16:creationId xmlns:a16="http://schemas.microsoft.com/office/drawing/2014/main" id="{93D7DC36-8C7D-4755-87F5-ACB9706A8C22}"/>
                </a:ext>
              </a:extLst>
            </p:cNvPr>
            <p:cNvSpPr/>
            <p:nvPr/>
          </p:nvSpPr>
          <p:spPr>
            <a:xfrm>
              <a:off x="8391609" y="4957790"/>
              <a:ext cx="41818" cy="24210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6" dirty="0"/>
            </a:p>
          </p:txBody>
        </p:sp>
        <p:sp>
          <p:nvSpPr>
            <p:cNvPr id="43" name="TextBox 42">
              <a:extLst>
                <a:ext uri="{FF2B5EF4-FFF2-40B4-BE49-F238E27FC236}">
                  <a16:creationId xmlns:a16="http://schemas.microsoft.com/office/drawing/2014/main" id="{A1985FC2-4B49-44A1-84A6-D3937234ED78}"/>
                </a:ext>
              </a:extLst>
            </p:cNvPr>
            <p:cNvSpPr txBox="1"/>
            <p:nvPr/>
          </p:nvSpPr>
          <p:spPr>
            <a:xfrm>
              <a:off x="8548697" y="5198142"/>
              <a:ext cx="168370" cy="345607"/>
            </a:xfrm>
            <a:prstGeom prst="rect">
              <a:avLst/>
            </a:prstGeom>
            <a:noFill/>
          </p:spPr>
          <p:txBody>
            <a:bodyPr wrap="none" rtlCol="0">
              <a:spAutoFit/>
            </a:bodyPr>
            <a:lstStyle/>
            <a:p>
              <a:endParaRPr lang="en-US" sz="1646" dirty="0"/>
            </a:p>
          </p:txBody>
        </p:sp>
        <p:sp>
          <p:nvSpPr>
            <p:cNvPr id="46" name="Down Arrow 17">
              <a:extLst>
                <a:ext uri="{FF2B5EF4-FFF2-40B4-BE49-F238E27FC236}">
                  <a16:creationId xmlns:a16="http://schemas.microsoft.com/office/drawing/2014/main" id="{B416DC8F-77BC-4F27-A6C5-C2A1DACCD118}"/>
                </a:ext>
              </a:extLst>
            </p:cNvPr>
            <p:cNvSpPr/>
            <p:nvPr/>
          </p:nvSpPr>
          <p:spPr>
            <a:xfrm rot="18536027">
              <a:off x="7614020" y="1514388"/>
              <a:ext cx="164693" cy="3161312"/>
            </a:xfrm>
            <a:prstGeom prst="down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6" dirty="0"/>
            </a:p>
          </p:txBody>
        </p:sp>
        <p:sp>
          <p:nvSpPr>
            <p:cNvPr id="47" name="Rectangle 46">
              <a:extLst>
                <a:ext uri="{FF2B5EF4-FFF2-40B4-BE49-F238E27FC236}">
                  <a16:creationId xmlns:a16="http://schemas.microsoft.com/office/drawing/2014/main" id="{A6E08D4D-C2DA-4603-BD74-EDF754F79B7A}"/>
                </a:ext>
              </a:extLst>
            </p:cNvPr>
            <p:cNvSpPr/>
            <p:nvPr/>
          </p:nvSpPr>
          <p:spPr>
            <a:xfrm>
              <a:off x="6520982" y="4753020"/>
              <a:ext cx="198816" cy="335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6" dirty="0"/>
            </a:p>
          </p:txBody>
        </p:sp>
      </p:grpSp>
      <p:sp>
        <p:nvSpPr>
          <p:cNvPr id="48" name="Rectangle 47">
            <a:extLst>
              <a:ext uri="{FF2B5EF4-FFF2-40B4-BE49-F238E27FC236}">
                <a16:creationId xmlns:a16="http://schemas.microsoft.com/office/drawing/2014/main" id="{6423BB1A-C4E2-4D5C-901F-2BF31535FFC6}"/>
              </a:ext>
            </a:extLst>
          </p:cNvPr>
          <p:cNvSpPr/>
          <p:nvPr/>
        </p:nvSpPr>
        <p:spPr>
          <a:xfrm>
            <a:off x="7051306" y="4475508"/>
            <a:ext cx="171237" cy="5379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6" dirty="0"/>
          </a:p>
        </p:txBody>
      </p:sp>
      <p:sp>
        <p:nvSpPr>
          <p:cNvPr id="4" name="TextBox 3">
            <a:extLst>
              <a:ext uri="{FF2B5EF4-FFF2-40B4-BE49-F238E27FC236}">
                <a16:creationId xmlns:a16="http://schemas.microsoft.com/office/drawing/2014/main" id="{0006C421-DDFE-4372-9575-09EFE670F3C2}"/>
              </a:ext>
            </a:extLst>
          </p:cNvPr>
          <p:cNvSpPr txBox="1"/>
          <p:nvPr/>
        </p:nvSpPr>
        <p:spPr>
          <a:xfrm>
            <a:off x="0" y="7856"/>
            <a:ext cx="12191999" cy="1200329"/>
          </a:xfrm>
          <a:prstGeom prst="rect">
            <a:avLst/>
          </a:prstGeom>
          <a:solidFill>
            <a:schemeClr val="accent1">
              <a:lumMod val="40000"/>
              <a:lumOff val="60000"/>
            </a:schemeClr>
          </a:solidFill>
        </p:spPr>
        <p:txBody>
          <a:bodyPr wrap="square" rtlCol="0">
            <a:spAutoFit/>
          </a:bodyPr>
          <a:lstStyle/>
          <a:p>
            <a:r>
              <a:rPr lang="en-US" sz="3600" dirty="0"/>
              <a:t>Clinical Scenario 1: Innovation in Palliative Care (Early) For Cancer Patients</a:t>
            </a:r>
          </a:p>
        </p:txBody>
      </p:sp>
      <p:sp>
        <p:nvSpPr>
          <p:cNvPr id="17" name="TextBox 16">
            <a:extLst>
              <a:ext uri="{FF2B5EF4-FFF2-40B4-BE49-F238E27FC236}">
                <a16:creationId xmlns:a16="http://schemas.microsoft.com/office/drawing/2014/main" id="{DE1F6D3E-A811-4683-A7E7-B7CAAFACC1A4}"/>
              </a:ext>
            </a:extLst>
          </p:cNvPr>
          <p:cNvSpPr txBox="1"/>
          <p:nvPr/>
        </p:nvSpPr>
        <p:spPr>
          <a:xfrm>
            <a:off x="4164758" y="3740287"/>
            <a:ext cx="2026965" cy="646331"/>
          </a:xfrm>
          <a:prstGeom prst="rect">
            <a:avLst/>
          </a:prstGeom>
          <a:noFill/>
        </p:spPr>
        <p:txBody>
          <a:bodyPr wrap="none" rtlCol="0">
            <a:spAutoFit/>
          </a:bodyPr>
          <a:lstStyle/>
          <a:p>
            <a:r>
              <a:rPr lang="en-US" dirty="0"/>
              <a:t>Chemotherapy &amp;</a:t>
            </a:r>
          </a:p>
          <a:p>
            <a:r>
              <a:rPr lang="en-US" dirty="0"/>
              <a:t>Surgery side-effects</a:t>
            </a:r>
          </a:p>
        </p:txBody>
      </p:sp>
      <p:sp>
        <p:nvSpPr>
          <p:cNvPr id="90" name="Rectangle 89">
            <a:extLst>
              <a:ext uri="{FF2B5EF4-FFF2-40B4-BE49-F238E27FC236}">
                <a16:creationId xmlns:a16="http://schemas.microsoft.com/office/drawing/2014/main" id="{990FEEB3-88AE-490C-B6DD-4674127A6A47}"/>
              </a:ext>
            </a:extLst>
          </p:cNvPr>
          <p:cNvSpPr/>
          <p:nvPr/>
        </p:nvSpPr>
        <p:spPr>
          <a:xfrm>
            <a:off x="8796175" y="4196911"/>
            <a:ext cx="207407" cy="8383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6" dirty="0"/>
          </a:p>
        </p:txBody>
      </p:sp>
      <p:sp>
        <p:nvSpPr>
          <p:cNvPr id="29" name="TextBox 28">
            <a:extLst>
              <a:ext uri="{FF2B5EF4-FFF2-40B4-BE49-F238E27FC236}">
                <a16:creationId xmlns:a16="http://schemas.microsoft.com/office/drawing/2014/main" id="{5C48FE70-0D3E-4661-B319-B5566B7AD615}"/>
              </a:ext>
            </a:extLst>
          </p:cNvPr>
          <p:cNvSpPr txBox="1"/>
          <p:nvPr/>
        </p:nvSpPr>
        <p:spPr>
          <a:xfrm>
            <a:off x="7773303" y="5083590"/>
            <a:ext cx="3220177" cy="369332"/>
          </a:xfrm>
          <a:prstGeom prst="rect">
            <a:avLst/>
          </a:prstGeom>
          <a:noFill/>
        </p:spPr>
        <p:txBody>
          <a:bodyPr wrap="none" rtlCol="0">
            <a:spAutoFit/>
          </a:bodyPr>
          <a:lstStyle/>
          <a:p>
            <a:r>
              <a:rPr lang="en-US" dirty="0"/>
              <a:t>Readmission (uncontrolled pain)</a:t>
            </a:r>
          </a:p>
        </p:txBody>
      </p:sp>
      <p:sp>
        <p:nvSpPr>
          <p:cNvPr id="30" name="Rectangle 29">
            <a:extLst>
              <a:ext uri="{FF2B5EF4-FFF2-40B4-BE49-F238E27FC236}">
                <a16:creationId xmlns:a16="http://schemas.microsoft.com/office/drawing/2014/main" id="{72E22D30-8BD6-410A-9CF2-9353B3BE8036}"/>
              </a:ext>
            </a:extLst>
          </p:cNvPr>
          <p:cNvSpPr/>
          <p:nvPr/>
        </p:nvSpPr>
        <p:spPr>
          <a:xfrm>
            <a:off x="3845523" y="4659021"/>
            <a:ext cx="177602" cy="3762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122CE25D-1AE8-4B0B-93C8-C578DDD34FC0}"/>
              </a:ext>
            </a:extLst>
          </p:cNvPr>
          <p:cNvSpPr txBox="1"/>
          <p:nvPr/>
        </p:nvSpPr>
        <p:spPr>
          <a:xfrm>
            <a:off x="5627905" y="4296733"/>
            <a:ext cx="636585" cy="369332"/>
          </a:xfrm>
          <a:prstGeom prst="rect">
            <a:avLst/>
          </a:prstGeom>
          <a:noFill/>
        </p:spPr>
        <p:txBody>
          <a:bodyPr wrap="none" rtlCol="0">
            <a:spAutoFit/>
          </a:bodyPr>
          <a:lstStyle/>
          <a:p>
            <a:r>
              <a:rPr lang="en-US" dirty="0"/>
              <a:t>Pain </a:t>
            </a:r>
          </a:p>
        </p:txBody>
      </p:sp>
      <p:sp>
        <p:nvSpPr>
          <p:cNvPr id="95" name="TextBox 94">
            <a:extLst>
              <a:ext uri="{FF2B5EF4-FFF2-40B4-BE49-F238E27FC236}">
                <a16:creationId xmlns:a16="http://schemas.microsoft.com/office/drawing/2014/main" id="{EC6C6E89-688E-4D8C-9110-9966156B1AC6}"/>
              </a:ext>
            </a:extLst>
          </p:cNvPr>
          <p:cNvSpPr txBox="1"/>
          <p:nvPr/>
        </p:nvSpPr>
        <p:spPr>
          <a:xfrm>
            <a:off x="6711430" y="4032362"/>
            <a:ext cx="921855" cy="307777"/>
          </a:xfrm>
          <a:prstGeom prst="rect">
            <a:avLst/>
          </a:prstGeom>
          <a:noFill/>
        </p:spPr>
        <p:txBody>
          <a:bodyPr wrap="none" rtlCol="0">
            <a:spAutoFit/>
          </a:bodyPr>
          <a:lstStyle/>
          <a:p>
            <a:r>
              <a:rPr lang="en-US" sz="1400" dirty="0"/>
              <a:t>Weakness</a:t>
            </a:r>
          </a:p>
        </p:txBody>
      </p:sp>
      <p:sp>
        <p:nvSpPr>
          <p:cNvPr id="96" name="Footer Placeholder 95">
            <a:extLst>
              <a:ext uri="{FF2B5EF4-FFF2-40B4-BE49-F238E27FC236}">
                <a16:creationId xmlns:a16="http://schemas.microsoft.com/office/drawing/2014/main" id="{0E830D4F-246B-4856-A0E5-8CB3B2B6B797}"/>
              </a:ext>
            </a:extLst>
          </p:cNvPr>
          <p:cNvSpPr>
            <a:spLocks noGrp="1"/>
          </p:cNvSpPr>
          <p:nvPr>
            <p:ph type="ftr" sz="quarter" idx="11"/>
          </p:nvPr>
        </p:nvSpPr>
        <p:spPr/>
        <p:txBody>
          <a:bodyPr/>
          <a:lstStyle/>
          <a:p>
            <a:r>
              <a:rPr lang="en-US" dirty="0"/>
              <a:t>All rights reserved.  Cannot distribute.  Confidential</a:t>
            </a:r>
          </a:p>
        </p:txBody>
      </p:sp>
      <p:sp>
        <p:nvSpPr>
          <p:cNvPr id="97" name="TextBox 96">
            <a:extLst>
              <a:ext uri="{FF2B5EF4-FFF2-40B4-BE49-F238E27FC236}">
                <a16:creationId xmlns:a16="http://schemas.microsoft.com/office/drawing/2014/main" id="{06DDACED-365E-4713-B840-06757E2BB7B4}"/>
              </a:ext>
            </a:extLst>
          </p:cNvPr>
          <p:cNvSpPr txBox="1"/>
          <p:nvPr/>
        </p:nvSpPr>
        <p:spPr>
          <a:xfrm>
            <a:off x="9228841" y="3812691"/>
            <a:ext cx="1165704" cy="646331"/>
          </a:xfrm>
          <a:prstGeom prst="rect">
            <a:avLst/>
          </a:prstGeom>
          <a:noFill/>
        </p:spPr>
        <p:txBody>
          <a:bodyPr wrap="none" rtlCol="0">
            <a:spAutoFit/>
          </a:bodyPr>
          <a:lstStyle/>
          <a:p>
            <a:r>
              <a:rPr lang="en-US" dirty="0">
                <a:solidFill>
                  <a:srgbClr val="FF0000"/>
                </a:solidFill>
              </a:rPr>
              <a:t>Avoidable </a:t>
            </a:r>
          </a:p>
          <a:p>
            <a:r>
              <a:rPr lang="en-US" dirty="0">
                <a:solidFill>
                  <a:srgbClr val="FF0000"/>
                </a:solidFill>
              </a:rPr>
              <a:t>admission</a:t>
            </a:r>
          </a:p>
        </p:txBody>
      </p:sp>
      <p:cxnSp>
        <p:nvCxnSpPr>
          <p:cNvPr id="99" name="Straight Arrow Connector 98">
            <a:extLst>
              <a:ext uri="{FF2B5EF4-FFF2-40B4-BE49-F238E27FC236}">
                <a16:creationId xmlns:a16="http://schemas.microsoft.com/office/drawing/2014/main" id="{15ED8993-9E47-4ACD-B27D-D6F18886197A}"/>
              </a:ext>
            </a:extLst>
          </p:cNvPr>
          <p:cNvCxnSpPr>
            <a:endCxn id="90" idx="3"/>
          </p:cNvCxnSpPr>
          <p:nvPr/>
        </p:nvCxnSpPr>
        <p:spPr>
          <a:xfrm flipH="1">
            <a:off x="9003582" y="4459022"/>
            <a:ext cx="508063" cy="15707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499569A4-D38E-47C2-8F27-CBFAA7E977AA}"/>
              </a:ext>
            </a:extLst>
          </p:cNvPr>
          <p:cNvSpPr/>
          <p:nvPr/>
        </p:nvSpPr>
        <p:spPr>
          <a:xfrm>
            <a:off x="7909480" y="4486544"/>
            <a:ext cx="171237" cy="5379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6" dirty="0"/>
          </a:p>
        </p:txBody>
      </p:sp>
      <p:sp>
        <p:nvSpPr>
          <p:cNvPr id="9" name="TextBox 8">
            <a:extLst>
              <a:ext uri="{FF2B5EF4-FFF2-40B4-BE49-F238E27FC236}">
                <a16:creationId xmlns:a16="http://schemas.microsoft.com/office/drawing/2014/main" id="{590F0A3E-3847-4584-AAFE-DA8AAE28A62D}"/>
              </a:ext>
            </a:extLst>
          </p:cNvPr>
          <p:cNvSpPr txBox="1"/>
          <p:nvPr/>
        </p:nvSpPr>
        <p:spPr>
          <a:xfrm>
            <a:off x="7773303" y="3960363"/>
            <a:ext cx="973343" cy="523220"/>
          </a:xfrm>
          <a:prstGeom prst="rect">
            <a:avLst/>
          </a:prstGeom>
          <a:noFill/>
        </p:spPr>
        <p:txBody>
          <a:bodyPr wrap="none" rtlCol="0">
            <a:spAutoFit/>
          </a:bodyPr>
          <a:lstStyle/>
          <a:p>
            <a:r>
              <a:rPr lang="en-US" sz="1400" dirty="0"/>
              <a:t>Daily living</a:t>
            </a:r>
          </a:p>
          <a:p>
            <a:r>
              <a:rPr lang="en-US" sz="1400" dirty="0"/>
              <a:t>issues</a:t>
            </a:r>
          </a:p>
        </p:txBody>
      </p:sp>
      <p:sp>
        <p:nvSpPr>
          <p:cNvPr id="49" name="Rectangle 48">
            <a:extLst>
              <a:ext uri="{FF2B5EF4-FFF2-40B4-BE49-F238E27FC236}">
                <a16:creationId xmlns:a16="http://schemas.microsoft.com/office/drawing/2014/main" id="{BCA1EF94-FBA9-4BAF-AD25-51125BA3B147}"/>
              </a:ext>
            </a:extLst>
          </p:cNvPr>
          <p:cNvSpPr/>
          <p:nvPr/>
        </p:nvSpPr>
        <p:spPr>
          <a:xfrm>
            <a:off x="5011295" y="4398575"/>
            <a:ext cx="226745" cy="63763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6" dirty="0"/>
          </a:p>
        </p:txBody>
      </p:sp>
      <p:cxnSp>
        <p:nvCxnSpPr>
          <p:cNvPr id="13" name="Straight Arrow Connector 12">
            <a:extLst>
              <a:ext uri="{FF2B5EF4-FFF2-40B4-BE49-F238E27FC236}">
                <a16:creationId xmlns:a16="http://schemas.microsoft.com/office/drawing/2014/main" id="{B3E70189-547D-4C27-AB6F-E1396B7AE8FE}"/>
              </a:ext>
            </a:extLst>
          </p:cNvPr>
          <p:cNvCxnSpPr/>
          <p:nvPr/>
        </p:nvCxnSpPr>
        <p:spPr>
          <a:xfrm flipH="1">
            <a:off x="5305619" y="4638721"/>
            <a:ext cx="264530" cy="1947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4596586-44D1-43AF-A6A1-CEB2E761076A}"/>
              </a:ext>
            </a:extLst>
          </p:cNvPr>
          <p:cNvCxnSpPr>
            <a:stCxn id="44" idx="2"/>
            <a:endCxn id="47" idx="1"/>
          </p:cNvCxnSpPr>
          <p:nvPr/>
        </p:nvCxnSpPr>
        <p:spPr>
          <a:xfrm>
            <a:off x="5946198" y="4666065"/>
            <a:ext cx="200518" cy="198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08576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b="1" dirty="0">
                <a:solidFill>
                  <a:schemeClr val="bg1"/>
                </a:solidFill>
              </a:rPr>
              <a:t>Symptom Tracker For Palliative Care</a:t>
            </a:r>
          </a:p>
        </p:txBody>
      </p:sp>
      <p:sp>
        <p:nvSpPr>
          <p:cNvPr id="17" name="Footer Placeholder 16">
            <a:extLst>
              <a:ext uri="{FF2B5EF4-FFF2-40B4-BE49-F238E27FC236}">
                <a16:creationId xmlns:a16="http://schemas.microsoft.com/office/drawing/2014/main" id="{AFB7CCC6-3E0B-41D4-9113-4EA580704375}"/>
              </a:ext>
            </a:extLst>
          </p:cNvPr>
          <p:cNvSpPr>
            <a:spLocks noGrp="1"/>
          </p:cNvSpPr>
          <p:nvPr>
            <p:ph type="ftr" sz="quarter" idx="11"/>
          </p:nvPr>
        </p:nvSpPr>
        <p:spPr/>
        <p:txBody>
          <a:bodyPr/>
          <a:lstStyle/>
          <a:p>
            <a:r>
              <a:rPr lang="en-US" dirty="0"/>
              <a:t>All rights reserved.  Cannot distribute.  Confidential</a:t>
            </a:r>
          </a:p>
        </p:txBody>
      </p:sp>
      <p:sp>
        <p:nvSpPr>
          <p:cNvPr id="6" name="Slide Number Placeholder 5"/>
          <p:cNvSpPr>
            <a:spLocks noGrp="1"/>
          </p:cNvSpPr>
          <p:nvPr>
            <p:ph type="sldNum" sz="quarter" idx="12"/>
          </p:nvPr>
        </p:nvSpPr>
        <p:spPr/>
        <p:txBody>
          <a:bodyPr/>
          <a:lstStyle/>
          <a:p>
            <a:fld id="{9D4B1995-C525-49C8-BAB0-DC105378A312}" type="slidenum">
              <a:rPr lang="en-US" smtClean="0">
                <a:solidFill>
                  <a:prstClr val="white">
                    <a:lumMod val="75000"/>
                  </a:prstClr>
                </a:solidFill>
              </a:rPr>
              <a:pPr/>
              <a:t>6</a:t>
            </a:fld>
            <a:endParaRPr lang="en-US" dirty="0">
              <a:solidFill>
                <a:prstClr val="white">
                  <a:lumMod val="75000"/>
                </a:prstClr>
              </a:solidFill>
            </a:endParaRPr>
          </a:p>
        </p:txBody>
      </p:sp>
      <p:grpSp>
        <p:nvGrpSpPr>
          <p:cNvPr id="22" name="Group 21">
            <a:extLst>
              <a:ext uri="{FF2B5EF4-FFF2-40B4-BE49-F238E27FC236}">
                <a16:creationId xmlns:a16="http://schemas.microsoft.com/office/drawing/2014/main" id="{6BDD3170-9B1B-4F0E-B527-04BC1C279D55}"/>
              </a:ext>
            </a:extLst>
          </p:cNvPr>
          <p:cNvGrpSpPr/>
          <p:nvPr/>
        </p:nvGrpSpPr>
        <p:grpSpPr>
          <a:xfrm>
            <a:off x="171938" y="1207424"/>
            <a:ext cx="10991608" cy="4937476"/>
            <a:chOff x="1298371" y="1253307"/>
            <a:chExt cx="9467858" cy="4937476"/>
          </a:xfrm>
        </p:grpSpPr>
        <p:sp>
          <p:nvSpPr>
            <p:cNvPr id="11" name="Right Arrow 10"/>
            <p:cNvSpPr/>
            <p:nvPr/>
          </p:nvSpPr>
          <p:spPr>
            <a:xfrm>
              <a:off x="1298371" y="1253307"/>
              <a:ext cx="2338825" cy="1895296"/>
            </a:xfrm>
            <a:prstGeom prst="rightArrow">
              <a:avLst/>
            </a:prstGeom>
            <a:solidFill>
              <a:srgbClr val="FF0000"/>
            </a:solidFill>
          </p:spPr>
          <p:txBody>
            <a:bodyPr wrap="square">
              <a:spAutoFit/>
            </a:bodyPr>
            <a:lstStyle/>
            <a:p>
              <a:pPr algn="ctr"/>
              <a:r>
                <a:rPr lang="en-US" sz="1400" b="1" dirty="0">
                  <a:solidFill>
                    <a:prstClr val="white"/>
                  </a:solidFill>
                </a:rPr>
                <a:t>Identifying Patients At-Risk and in need of nutritional, ambulation and social support</a:t>
              </a:r>
            </a:p>
          </p:txBody>
        </p:sp>
        <p:pic>
          <p:nvPicPr>
            <p:cNvPr id="1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0986" y="1365455"/>
              <a:ext cx="3886602" cy="1514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Straight Connector 13"/>
            <p:cNvCxnSpPr/>
            <p:nvPr/>
          </p:nvCxnSpPr>
          <p:spPr bwMode="gray">
            <a:xfrm>
              <a:off x="3023407" y="2867129"/>
              <a:ext cx="4418273" cy="0"/>
            </a:xfrm>
            <a:prstGeom prst="line">
              <a:avLst/>
            </a:prstGeom>
            <a:ln w="28575">
              <a:solidFill>
                <a:schemeClr val="accent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gray">
            <a:xfrm>
              <a:off x="2995842" y="2867129"/>
              <a:ext cx="772789" cy="0"/>
            </a:xfrm>
            <a:prstGeom prst="line">
              <a:avLst/>
            </a:prstGeom>
            <a:ln w="2857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 name="Oval 15"/>
            <p:cNvSpPr/>
            <p:nvPr/>
          </p:nvSpPr>
          <p:spPr bwMode="gray">
            <a:xfrm>
              <a:off x="4957649" y="1448616"/>
              <a:ext cx="465536" cy="787010"/>
            </a:xfrm>
            <a:prstGeom prst="ellipse">
              <a:avLst/>
            </a:prstGeom>
            <a:no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5531" tIns="65531" rIns="65531" bIns="65531" numCol="1" spcCol="0" rtlCol="0" fromWordArt="0" anchor="t" anchorCtr="0" forceAA="0" compatLnSpc="1">
              <a:prstTxWarp prst="textNoShape">
                <a:avLst/>
              </a:prstTxWarp>
              <a:noAutofit/>
            </a:bodyPr>
            <a:lstStyle/>
            <a:p>
              <a:pPr algn="ctr">
                <a:spcBef>
                  <a:spcPts val="358"/>
                </a:spcBef>
              </a:pPr>
              <a:endParaRPr lang="en-US" sz="717" dirty="0">
                <a:solidFill>
                  <a:prstClr val="white"/>
                </a:solidFill>
              </a:endParaRPr>
            </a:p>
          </p:txBody>
        </p:sp>
        <p:cxnSp>
          <p:nvCxnSpPr>
            <p:cNvPr id="20" name="Straight Connector 19"/>
            <p:cNvCxnSpPr/>
            <p:nvPr/>
          </p:nvCxnSpPr>
          <p:spPr>
            <a:xfrm>
              <a:off x="2855836" y="3694511"/>
              <a:ext cx="0" cy="1419640"/>
            </a:xfrm>
            <a:prstGeom prst="line">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cxnSpLocks/>
            </p:cNvCxnSpPr>
            <p:nvPr/>
          </p:nvCxnSpPr>
          <p:spPr>
            <a:xfrm flipV="1">
              <a:off x="2855836" y="5096122"/>
              <a:ext cx="7667361" cy="1802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703221" y="5332203"/>
              <a:ext cx="1056700" cy="345607"/>
            </a:xfrm>
            <a:prstGeom prst="rect">
              <a:avLst/>
            </a:prstGeom>
            <a:noFill/>
          </p:spPr>
          <p:txBody>
            <a:bodyPr wrap="none" rtlCol="0">
              <a:spAutoFit/>
            </a:bodyPr>
            <a:lstStyle/>
            <a:p>
              <a:r>
                <a:rPr lang="en-US" sz="1646" dirty="0"/>
                <a:t>Diagnoses</a:t>
              </a:r>
            </a:p>
          </p:txBody>
        </p:sp>
        <p:sp>
          <p:nvSpPr>
            <p:cNvPr id="34" name="TextBox 33"/>
            <p:cNvSpPr txBox="1"/>
            <p:nvPr/>
          </p:nvSpPr>
          <p:spPr>
            <a:xfrm>
              <a:off x="4099141" y="5331973"/>
              <a:ext cx="1073755" cy="345607"/>
            </a:xfrm>
            <a:prstGeom prst="rect">
              <a:avLst/>
            </a:prstGeom>
            <a:noFill/>
          </p:spPr>
          <p:txBody>
            <a:bodyPr wrap="none" rtlCol="0">
              <a:spAutoFit/>
            </a:bodyPr>
            <a:lstStyle/>
            <a:p>
              <a:r>
                <a:rPr lang="en-US" sz="1646" dirty="0"/>
                <a:t>Treatment</a:t>
              </a:r>
            </a:p>
          </p:txBody>
        </p:sp>
        <p:sp>
          <p:nvSpPr>
            <p:cNvPr id="35" name="TextBox 34"/>
            <p:cNvSpPr txBox="1"/>
            <p:nvPr/>
          </p:nvSpPr>
          <p:spPr>
            <a:xfrm>
              <a:off x="5551243" y="5337355"/>
              <a:ext cx="838306" cy="345607"/>
            </a:xfrm>
            <a:prstGeom prst="rect">
              <a:avLst/>
            </a:prstGeom>
            <a:noFill/>
          </p:spPr>
          <p:txBody>
            <a:bodyPr wrap="none" rtlCol="0">
              <a:spAutoFit/>
            </a:bodyPr>
            <a:lstStyle/>
            <a:p>
              <a:r>
                <a:rPr lang="en-US" sz="1646" dirty="0"/>
                <a:t>Surgery</a:t>
              </a:r>
            </a:p>
          </p:txBody>
        </p:sp>
        <p:sp>
          <p:nvSpPr>
            <p:cNvPr id="36" name="TextBox 35"/>
            <p:cNvSpPr txBox="1"/>
            <p:nvPr/>
          </p:nvSpPr>
          <p:spPr>
            <a:xfrm>
              <a:off x="6617382" y="5345536"/>
              <a:ext cx="1491831" cy="345607"/>
            </a:xfrm>
            <a:prstGeom prst="rect">
              <a:avLst/>
            </a:prstGeom>
            <a:noFill/>
          </p:spPr>
          <p:txBody>
            <a:bodyPr wrap="none" rtlCol="0">
              <a:spAutoFit/>
            </a:bodyPr>
            <a:lstStyle/>
            <a:p>
              <a:r>
                <a:rPr lang="en-US" sz="1646" dirty="0"/>
                <a:t>Wound Recovery</a:t>
              </a:r>
            </a:p>
          </p:txBody>
        </p:sp>
        <p:sp>
          <p:nvSpPr>
            <p:cNvPr id="37" name="TextBox 36"/>
            <p:cNvSpPr txBox="1"/>
            <p:nvPr/>
          </p:nvSpPr>
          <p:spPr>
            <a:xfrm>
              <a:off x="1336772" y="3772585"/>
              <a:ext cx="1233259" cy="598882"/>
            </a:xfrm>
            <a:prstGeom prst="rect">
              <a:avLst/>
            </a:prstGeom>
            <a:noFill/>
          </p:spPr>
          <p:txBody>
            <a:bodyPr wrap="none" rtlCol="0">
              <a:spAutoFit/>
            </a:bodyPr>
            <a:lstStyle/>
            <a:p>
              <a:r>
                <a:rPr lang="en-US" sz="1646" dirty="0"/>
                <a:t>Risk of</a:t>
              </a:r>
            </a:p>
            <a:p>
              <a:r>
                <a:rPr lang="en-US" sz="1646" dirty="0"/>
                <a:t>hospitalization</a:t>
              </a:r>
            </a:p>
          </p:txBody>
        </p:sp>
        <p:sp>
          <p:nvSpPr>
            <p:cNvPr id="38" name="Right Arrow 37"/>
            <p:cNvSpPr/>
            <p:nvPr/>
          </p:nvSpPr>
          <p:spPr>
            <a:xfrm>
              <a:off x="2882046" y="5884498"/>
              <a:ext cx="7641151" cy="30628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46" b="1" dirty="0"/>
                <a:t>3 to 6 month period (Episode)</a:t>
              </a:r>
            </a:p>
          </p:txBody>
        </p:sp>
        <p:sp>
          <p:nvSpPr>
            <p:cNvPr id="2" name="Rectangle 1"/>
            <p:cNvSpPr/>
            <p:nvPr/>
          </p:nvSpPr>
          <p:spPr>
            <a:xfrm>
              <a:off x="4153573" y="4539931"/>
              <a:ext cx="194824" cy="55619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6" dirty="0"/>
            </a:p>
          </p:txBody>
        </p:sp>
        <p:sp>
          <p:nvSpPr>
            <p:cNvPr id="23" name="Rectangle 22"/>
            <p:cNvSpPr/>
            <p:nvPr/>
          </p:nvSpPr>
          <p:spPr>
            <a:xfrm>
              <a:off x="4445810" y="4379871"/>
              <a:ext cx="174927" cy="71625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6" dirty="0"/>
            </a:p>
          </p:txBody>
        </p:sp>
        <p:sp>
          <p:nvSpPr>
            <p:cNvPr id="24" name="Rectangle 23"/>
            <p:cNvSpPr/>
            <p:nvPr/>
          </p:nvSpPr>
          <p:spPr>
            <a:xfrm>
              <a:off x="4788300" y="4251971"/>
              <a:ext cx="169349" cy="825372"/>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6" dirty="0"/>
            </a:p>
          </p:txBody>
        </p:sp>
        <p:sp>
          <p:nvSpPr>
            <p:cNvPr id="27" name="Rectangle 26"/>
            <p:cNvSpPr/>
            <p:nvPr/>
          </p:nvSpPr>
          <p:spPr>
            <a:xfrm>
              <a:off x="5087830" y="4379872"/>
              <a:ext cx="198817" cy="716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6" dirty="0"/>
            </a:p>
          </p:txBody>
        </p:sp>
        <p:sp>
          <p:nvSpPr>
            <p:cNvPr id="3" name="TextBox 2"/>
            <p:cNvSpPr txBox="1"/>
            <p:nvPr/>
          </p:nvSpPr>
          <p:spPr>
            <a:xfrm>
              <a:off x="3804818" y="3576795"/>
              <a:ext cx="1713482" cy="345607"/>
            </a:xfrm>
            <a:prstGeom prst="rect">
              <a:avLst/>
            </a:prstGeom>
            <a:noFill/>
          </p:spPr>
          <p:txBody>
            <a:bodyPr wrap="none" rtlCol="0">
              <a:spAutoFit/>
            </a:bodyPr>
            <a:lstStyle/>
            <a:p>
              <a:r>
                <a:rPr lang="en-US" sz="1646" dirty="0"/>
                <a:t>Uncontrolled Pain</a:t>
              </a:r>
            </a:p>
          </p:txBody>
        </p:sp>
        <p:cxnSp>
          <p:nvCxnSpPr>
            <p:cNvPr id="5" name="Straight Arrow Connector 4"/>
            <p:cNvCxnSpPr>
              <a:cxnSpLocks/>
              <a:endCxn id="23" idx="0"/>
            </p:cNvCxnSpPr>
            <p:nvPr/>
          </p:nvCxnSpPr>
          <p:spPr>
            <a:xfrm flipH="1">
              <a:off x="4533274" y="3853096"/>
              <a:ext cx="255028" cy="526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5382347" y="3981837"/>
              <a:ext cx="1349344" cy="598882"/>
            </a:xfrm>
            <a:prstGeom prst="rect">
              <a:avLst/>
            </a:prstGeom>
            <a:noFill/>
          </p:spPr>
          <p:txBody>
            <a:bodyPr wrap="none" rtlCol="0">
              <a:spAutoFit/>
            </a:bodyPr>
            <a:lstStyle/>
            <a:p>
              <a:r>
                <a:rPr lang="en-US" sz="1646" dirty="0"/>
                <a:t>Uncontrolled </a:t>
              </a:r>
            </a:p>
            <a:p>
              <a:r>
                <a:rPr lang="en-US" sz="1646" dirty="0"/>
                <a:t>Nausea</a:t>
              </a:r>
            </a:p>
          </p:txBody>
        </p:sp>
        <p:cxnSp>
          <p:nvCxnSpPr>
            <p:cNvPr id="10" name="Straight Connector 9"/>
            <p:cNvCxnSpPr/>
            <p:nvPr/>
          </p:nvCxnSpPr>
          <p:spPr>
            <a:xfrm flipH="1">
              <a:off x="5382347" y="4631315"/>
              <a:ext cx="217924" cy="186711"/>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056869" y="3943762"/>
              <a:ext cx="704039" cy="598882"/>
            </a:xfrm>
            <a:prstGeom prst="rect">
              <a:avLst/>
            </a:prstGeom>
            <a:noFill/>
          </p:spPr>
          <p:txBody>
            <a:bodyPr wrap="none" rtlCol="0">
              <a:spAutoFit/>
            </a:bodyPr>
            <a:lstStyle/>
            <a:p>
              <a:r>
                <a:rPr lang="en-US" sz="1646" dirty="0"/>
                <a:t>GI </a:t>
              </a:r>
            </a:p>
            <a:p>
              <a:r>
                <a:rPr lang="en-US" sz="1646" dirty="0"/>
                <a:t>Issues</a:t>
              </a:r>
            </a:p>
          </p:txBody>
        </p:sp>
        <p:cxnSp>
          <p:nvCxnSpPr>
            <p:cNvPr id="8" name="Straight Arrow Connector 7"/>
            <p:cNvCxnSpPr/>
            <p:nvPr/>
          </p:nvCxnSpPr>
          <p:spPr>
            <a:xfrm>
              <a:off x="3874734" y="4404238"/>
              <a:ext cx="376251" cy="3648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Down Arrow 17"/>
            <p:cNvSpPr/>
            <p:nvPr/>
          </p:nvSpPr>
          <p:spPr>
            <a:xfrm rot="745586">
              <a:off x="4900315" y="2084123"/>
              <a:ext cx="328998" cy="1378247"/>
            </a:xfrm>
            <a:prstGeom prst="down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6" dirty="0"/>
            </a:p>
          </p:txBody>
        </p:sp>
        <p:sp>
          <p:nvSpPr>
            <p:cNvPr id="19" name="Rectangle 18"/>
            <p:cNvSpPr/>
            <p:nvPr/>
          </p:nvSpPr>
          <p:spPr>
            <a:xfrm>
              <a:off x="3274462" y="5004101"/>
              <a:ext cx="41818" cy="24210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6" dirty="0"/>
            </a:p>
          </p:txBody>
        </p:sp>
        <p:sp>
          <p:nvSpPr>
            <p:cNvPr id="39" name="Rectangle 38"/>
            <p:cNvSpPr/>
            <p:nvPr/>
          </p:nvSpPr>
          <p:spPr>
            <a:xfrm>
              <a:off x="4689192" y="5001311"/>
              <a:ext cx="41818" cy="24210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6" dirty="0"/>
            </a:p>
          </p:txBody>
        </p:sp>
        <p:sp>
          <p:nvSpPr>
            <p:cNvPr id="41" name="Rectangle 40"/>
            <p:cNvSpPr/>
            <p:nvPr/>
          </p:nvSpPr>
          <p:spPr>
            <a:xfrm>
              <a:off x="6096601" y="5001310"/>
              <a:ext cx="41818" cy="24210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6" dirty="0"/>
            </a:p>
          </p:txBody>
        </p:sp>
        <p:sp>
          <p:nvSpPr>
            <p:cNvPr id="42" name="Rectangle 41"/>
            <p:cNvSpPr/>
            <p:nvPr/>
          </p:nvSpPr>
          <p:spPr>
            <a:xfrm>
              <a:off x="6948495" y="4975067"/>
              <a:ext cx="41818" cy="24210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6" dirty="0"/>
            </a:p>
          </p:txBody>
        </p:sp>
        <p:sp>
          <p:nvSpPr>
            <p:cNvPr id="32" name="Rectangle 31">
              <a:extLst>
                <a:ext uri="{FF2B5EF4-FFF2-40B4-BE49-F238E27FC236}">
                  <a16:creationId xmlns:a16="http://schemas.microsoft.com/office/drawing/2014/main" id="{93D7DC36-8C7D-4755-87F5-ACB9706A8C22}"/>
                </a:ext>
              </a:extLst>
            </p:cNvPr>
            <p:cNvSpPr/>
            <p:nvPr/>
          </p:nvSpPr>
          <p:spPr>
            <a:xfrm>
              <a:off x="8391609" y="4957790"/>
              <a:ext cx="41818" cy="24210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6" dirty="0"/>
            </a:p>
          </p:txBody>
        </p:sp>
        <p:sp>
          <p:nvSpPr>
            <p:cNvPr id="43" name="TextBox 42">
              <a:extLst>
                <a:ext uri="{FF2B5EF4-FFF2-40B4-BE49-F238E27FC236}">
                  <a16:creationId xmlns:a16="http://schemas.microsoft.com/office/drawing/2014/main" id="{A1985FC2-4B49-44A1-84A6-D3937234ED78}"/>
                </a:ext>
              </a:extLst>
            </p:cNvPr>
            <p:cNvSpPr txBox="1"/>
            <p:nvPr/>
          </p:nvSpPr>
          <p:spPr>
            <a:xfrm>
              <a:off x="8609650" y="5357776"/>
              <a:ext cx="1274721" cy="345607"/>
            </a:xfrm>
            <a:prstGeom prst="rect">
              <a:avLst/>
            </a:prstGeom>
            <a:noFill/>
          </p:spPr>
          <p:txBody>
            <a:bodyPr wrap="none" rtlCol="0">
              <a:spAutoFit/>
            </a:bodyPr>
            <a:lstStyle/>
            <a:p>
              <a:r>
                <a:rPr lang="en-US" sz="1646" dirty="0"/>
                <a:t>Post-Recovery</a:t>
              </a:r>
            </a:p>
          </p:txBody>
        </p:sp>
        <p:sp>
          <p:nvSpPr>
            <p:cNvPr id="45" name="Rectangle 44">
              <a:extLst>
                <a:ext uri="{FF2B5EF4-FFF2-40B4-BE49-F238E27FC236}">
                  <a16:creationId xmlns:a16="http://schemas.microsoft.com/office/drawing/2014/main" id="{DEE7FCA1-88F9-4CFB-BAF6-48D0772792D7}"/>
                </a:ext>
              </a:extLst>
            </p:cNvPr>
            <p:cNvSpPr/>
            <p:nvPr/>
          </p:nvSpPr>
          <p:spPr>
            <a:xfrm>
              <a:off x="8994116" y="4625649"/>
              <a:ext cx="217923" cy="48047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6" dirty="0"/>
            </a:p>
          </p:txBody>
        </p:sp>
        <p:sp>
          <p:nvSpPr>
            <p:cNvPr id="46" name="Down Arrow 17">
              <a:extLst>
                <a:ext uri="{FF2B5EF4-FFF2-40B4-BE49-F238E27FC236}">
                  <a16:creationId xmlns:a16="http://schemas.microsoft.com/office/drawing/2014/main" id="{B416DC8F-77BC-4F27-A6C5-C2A1DACCD118}"/>
                </a:ext>
              </a:extLst>
            </p:cNvPr>
            <p:cNvSpPr/>
            <p:nvPr/>
          </p:nvSpPr>
          <p:spPr>
            <a:xfrm rot="18306254">
              <a:off x="6889984" y="1359617"/>
              <a:ext cx="268714" cy="4010789"/>
            </a:xfrm>
            <a:prstGeom prst="down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6" dirty="0"/>
            </a:p>
          </p:txBody>
        </p:sp>
        <p:sp>
          <p:nvSpPr>
            <p:cNvPr id="47" name="Rectangle 46">
              <a:extLst>
                <a:ext uri="{FF2B5EF4-FFF2-40B4-BE49-F238E27FC236}">
                  <a16:creationId xmlns:a16="http://schemas.microsoft.com/office/drawing/2014/main" id="{A6E08D4D-C2DA-4603-BD74-EDF754F79B7A}"/>
                </a:ext>
              </a:extLst>
            </p:cNvPr>
            <p:cNvSpPr/>
            <p:nvPr/>
          </p:nvSpPr>
          <p:spPr>
            <a:xfrm>
              <a:off x="6520982" y="4753020"/>
              <a:ext cx="198816" cy="335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6" dirty="0"/>
            </a:p>
          </p:txBody>
        </p:sp>
        <p:sp>
          <p:nvSpPr>
            <p:cNvPr id="49" name="Rectangle 48">
              <a:extLst>
                <a:ext uri="{FF2B5EF4-FFF2-40B4-BE49-F238E27FC236}">
                  <a16:creationId xmlns:a16="http://schemas.microsoft.com/office/drawing/2014/main" id="{876304B4-EA16-4164-8E7C-29749479C452}"/>
                </a:ext>
              </a:extLst>
            </p:cNvPr>
            <p:cNvSpPr/>
            <p:nvPr/>
          </p:nvSpPr>
          <p:spPr>
            <a:xfrm>
              <a:off x="7632106" y="4745834"/>
              <a:ext cx="198816" cy="33586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6" dirty="0"/>
            </a:p>
          </p:txBody>
        </p:sp>
        <p:sp>
          <p:nvSpPr>
            <p:cNvPr id="51" name="TextBox 50">
              <a:extLst>
                <a:ext uri="{FF2B5EF4-FFF2-40B4-BE49-F238E27FC236}">
                  <a16:creationId xmlns:a16="http://schemas.microsoft.com/office/drawing/2014/main" id="{626167B3-417F-4746-9AC9-7CB9B822FE62}"/>
                </a:ext>
              </a:extLst>
            </p:cNvPr>
            <p:cNvSpPr txBox="1"/>
            <p:nvPr/>
          </p:nvSpPr>
          <p:spPr>
            <a:xfrm>
              <a:off x="8329316" y="3877631"/>
              <a:ext cx="2436913" cy="598882"/>
            </a:xfrm>
            <a:prstGeom prst="rect">
              <a:avLst/>
            </a:prstGeom>
            <a:noFill/>
          </p:spPr>
          <p:txBody>
            <a:bodyPr wrap="none" rtlCol="0">
              <a:spAutoFit/>
            </a:bodyPr>
            <a:lstStyle/>
            <a:p>
              <a:r>
                <a:rPr lang="en-US" sz="1646" dirty="0">
                  <a:solidFill>
                    <a:srgbClr val="FF0000"/>
                  </a:solidFill>
                </a:rPr>
                <a:t>Uncontrolled Pain</a:t>
              </a:r>
            </a:p>
            <a:p>
              <a:r>
                <a:rPr lang="en-US" sz="1646" dirty="0">
                  <a:solidFill>
                    <a:srgbClr val="FF0000"/>
                  </a:solidFill>
                </a:rPr>
                <a:t>(indicator of future admission)</a:t>
              </a:r>
            </a:p>
          </p:txBody>
        </p:sp>
        <p:cxnSp>
          <p:nvCxnSpPr>
            <p:cNvPr id="13" name="Straight Arrow Connector 12">
              <a:extLst>
                <a:ext uri="{FF2B5EF4-FFF2-40B4-BE49-F238E27FC236}">
                  <a16:creationId xmlns:a16="http://schemas.microsoft.com/office/drawing/2014/main" id="{E9A9B8F3-AB85-4C69-A780-44223ABEDD67}"/>
                </a:ext>
              </a:extLst>
            </p:cNvPr>
            <p:cNvCxnSpPr>
              <a:cxnSpLocks/>
              <a:stCxn id="51" idx="2"/>
              <a:endCxn id="45" idx="0"/>
            </p:cNvCxnSpPr>
            <p:nvPr/>
          </p:nvCxnSpPr>
          <p:spPr>
            <a:xfrm flipH="1">
              <a:off x="9103077" y="4476513"/>
              <a:ext cx="444695" cy="149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783F7B5-5F7F-4425-9678-7552437E3982}"/>
                </a:ext>
              </a:extLst>
            </p:cNvPr>
            <p:cNvCxnSpPr>
              <a:cxnSpLocks/>
              <a:stCxn id="51" idx="2"/>
              <a:endCxn id="49" idx="0"/>
            </p:cNvCxnSpPr>
            <p:nvPr/>
          </p:nvCxnSpPr>
          <p:spPr>
            <a:xfrm flipH="1">
              <a:off x="7731515" y="4476513"/>
              <a:ext cx="1816258" cy="2693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8" name="Rectangle 47">
            <a:extLst>
              <a:ext uri="{FF2B5EF4-FFF2-40B4-BE49-F238E27FC236}">
                <a16:creationId xmlns:a16="http://schemas.microsoft.com/office/drawing/2014/main" id="{6423BB1A-C4E2-4D5C-901F-2BF31535FFC6}"/>
              </a:ext>
            </a:extLst>
          </p:cNvPr>
          <p:cNvSpPr/>
          <p:nvPr/>
        </p:nvSpPr>
        <p:spPr>
          <a:xfrm>
            <a:off x="7051306" y="4677605"/>
            <a:ext cx="207407" cy="335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46" dirty="0"/>
          </a:p>
        </p:txBody>
      </p:sp>
      <p:sp>
        <p:nvSpPr>
          <p:cNvPr id="4" name="TextBox 3">
            <a:extLst>
              <a:ext uri="{FF2B5EF4-FFF2-40B4-BE49-F238E27FC236}">
                <a16:creationId xmlns:a16="http://schemas.microsoft.com/office/drawing/2014/main" id="{0006C421-DDFE-4372-9575-09EFE670F3C2}"/>
              </a:ext>
            </a:extLst>
          </p:cNvPr>
          <p:cNvSpPr txBox="1"/>
          <p:nvPr/>
        </p:nvSpPr>
        <p:spPr>
          <a:xfrm>
            <a:off x="7638" y="-63451"/>
            <a:ext cx="12204554" cy="954107"/>
          </a:xfrm>
          <a:prstGeom prst="rect">
            <a:avLst/>
          </a:prstGeom>
          <a:solidFill>
            <a:schemeClr val="accent1">
              <a:lumMod val="40000"/>
              <a:lumOff val="60000"/>
            </a:schemeClr>
          </a:solidFill>
        </p:spPr>
        <p:txBody>
          <a:bodyPr wrap="square" rtlCol="0">
            <a:spAutoFit/>
          </a:bodyPr>
          <a:lstStyle/>
          <a:p>
            <a:r>
              <a:rPr lang="en-US" sz="2800" dirty="0"/>
              <a:t>Clinical Scenario 2: Reducing Hospitalizations &amp; Complications for Cancer Patients Who Have Undergone Surgery</a:t>
            </a:r>
          </a:p>
        </p:txBody>
      </p:sp>
    </p:spTree>
    <p:extLst>
      <p:ext uri="{BB962C8B-B14F-4D97-AF65-F5344CB8AC3E}">
        <p14:creationId xmlns:p14="http://schemas.microsoft.com/office/powerpoint/2010/main" val="101553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BC23C-8AF5-46CA-ACC4-EA5469CE426C}"/>
              </a:ext>
            </a:extLst>
          </p:cNvPr>
          <p:cNvSpPr>
            <a:spLocks noGrp="1"/>
          </p:cNvSpPr>
          <p:nvPr>
            <p:ph type="title"/>
          </p:nvPr>
        </p:nvSpPr>
        <p:spPr>
          <a:xfrm>
            <a:off x="0" y="-31675"/>
            <a:ext cx="12192000" cy="761926"/>
          </a:xfrm>
          <a:solidFill>
            <a:schemeClr val="accent1">
              <a:lumMod val="40000"/>
              <a:lumOff val="60000"/>
            </a:schemeClr>
          </a:solidFill>
        </p:spPr>
        <p:txBody>
          <a:bodyPr/>
          <a:lstStyle/>
          <a:p>
            <a:r>
              <a:rPr lang="en-US" dirty="0"/>
              <a:t>SmartConnect Areas in the Cancer Continuum</a:t>
            </a:r>
          </a:p>
        </p:txBody>
      </p:sp>
      <p:sp>
        <p:nvSpPr>
          <p:cNvPr id="3" name="Footer Placeholder 2">
            <a:extLst>
              <a:ext uri="{FF2B5EF4-FFF2-40B4-BE49-F238E27FC236}">
                <a16:creationId xmlns:a16="http://schemas.microsoft.com/office/drawing/2014/main" id="{B5D46BAA-D8B6-4410-A8A9-CB622E6229B9}"/>
              </a:ext>
            </a:extLst>
          </p:cNvPr>
          <p:cNvSpPr>
            <a:spLocks noGrp="1"/>
          </p:cNvSpPr>
          <p:nvPr>
            <p:ph type="ftr" sz="quarter" idx="11"/>
          </p:nvPr>
        </p:nvSpPr>
        <p:spPr/>
        <p:txBody>
          <a:bodyPr/>
          <a:lstStyle/>
          <a:p>
            <a:r>
              <a:rPr lang="en-US"/>
              <a:t>All rights reserved.  Cannot distribute.  Confidential</a:t>
            </a:r>
            <a:endParaRPr lang="en-US" dirty="0"/>
          </a:p>
        </p:txBody>
      </p:sp>
      <p:sp>
        <p:nvSpPr>
          <p:cNvPr id="4" name="Slide Number Placeholder 3">
            <a:extLst>
              <a:ext uri="{FF2B5EF4-FFF2-40B4-BE49-F238E27FC236}">
                <a16:creationId xmlns:a16="http://schemas.microsoft.com/office/drawing/2014/main" id="{331F524A-4AB9-4836-B3FD-A50D9F36BCC6}"/>
              </a:ext>
            </a:extLst>
          </p:cNvPr>
          <p:cNvSpPr>
            <a:spLocks noGrp="1"/>
          </p:cNvSpPr>
          <p:nvPr>
            <p:ph type="sldNum" sz="quarter" idx="12"/>
          </p:nvPr>
        </p:nvSpPr>
        <p:spPr/>
        <p:txBody>
          <a:bodyPr/>
          <a:lstStyle/>
          <a:p>
            <a:fld id="{17D3C0D7-CDC6-4E3D-ADED-72DD6C8BCDB7}" type="slidenum">
              <a:rPr lang="en-US" smtClean="0"/>
              <a:t>7</a:t>
            </a:fld>
            <a:endParaRPr lang="en-US" dirty="0"/>
          </a:p>
        </p:txBody>
      </p:sp>
      <p:pic>
        <p:nvPicPr>
          <p:cNvPr id="6" name="Picture 5">
            <a:extLst>
              <a:ext uri="{FF2B5EF4-FFF2-40B4-BE49-F238E27FC236}">
                <a16:creationId xmlns:a16="http://schemas.microsoft.com/office/drawing/2014/main" id="{156CBEC7-144C-40C5-A97C-25D064B0FE82}"/>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841312" y="1102463"/>
            <a:ext cx="8011027" cy="5021890"/>
          </a:xfrm>
          <a:prstGeom prst="rect">
            <a:avLst/>
          </a:prstGeom>
          <a:ln>
            <a:solidFill>
              <a:schemeClr val="tx1"/>
            </a:solidFill>
          </a:ln>
        </p:spPr>
      </p:pic>
      <p:sp>
        <p:nvSpPr>
          <p:cNvPr id="7" name="Rectangle 6">
            <a:extLst>
              <a:ext uri="{FF2B5EF4-FFF2-40B4-BE49-F238E27FC236}">
                <a16:creationId xmlns:a16="http://schemas.microsoft.com/office/drawing/2014/main" id="{D56BAFE3-1236-422C-821E-31B5B545158B}"/>
              </a:ext>
            </a:extLst>
          </p:cNvPr>
          <p:cNvSpPr/>
          <p:nvPr/>
        </p:nvSpPr>
        <p:spPr>
          <a:xfrm>
            <a:off x="69112" y="3179709"/>
            <a:ext cx="3498112" cy="1200329"/>
          </a:xfrm>
          <a:prstGeom prst="rect">
            <a:avLst/>
          </a:prstGeom>
          <a:solidFill>
            <a:schemeClr val="accent2">
              <a:lumMod val="40000"/>
              <a:lumOff val="60000"/>
            </a:schemeClr>
          </a:solidFill>
        </p:spPr>
        <p:txBody>
          <a:bodyPr wrap="square">
            <a:spAutoFit/>
          </a:bodyPr>
          <a:lstStyle/>
          <a:p>
            <a:r>
              <a:rPr lang="en-US" dirty="0"/>
              <a:t>   Patient Care areas</a:t>
            </a:r>
          </a:p>
          <a:p>
            <a:pPr marL="742950" lvl="1" indent="-285750">
              <a:buFont typeface="Arial" panose="020B0604020202020204" pitchFamily="34" charset="0"/>
              <a:buChar char="•"/>
            </a:pPr>
            <a:r>
              <a:rPr lang="en-US" dirty="0"/>
              <a:t>Palliative Care</a:t>
            </a:r>
          </a:p>
          <a:p>
            <a:pPr marL="742950" lvl="1" indent="-285750">
              <a:buFont typeface="Arial" panose="020B0604020202020204" pitchFamily="34" charset="0"/>
              <a:buChar char="•"/>
            </a:pPr>
            <a:r>
              <a:rPr lang="en-US" dirty="0"/>
              <a:t>Symptom &amp; Toxicity mgmt.</a:t>
            </a:r>
          </a:p>
          <a:p>
            <a:pPr marL="742950" lvl="1" indent="-285750">
              <a:buFont typeface="Arial" panose="020B0604020202020204" pitchFamily="34" charset="0"/>
              <a:buChar char="•"/>
            </a:pPr>
            <a:r>
              <a:rPr lang="en-US" dirty="0"/>
              <a:t>Psychosocial services</a:t>
            </a:r>
          </a:p>
        </p:txBody>
      </p:sp>
      <p:sp>
        <p:nvSpPr>
          <p:cNvPr id="14" name="Arrow: Right 13">
            <a:extLst>
              <a:ext uri="{FF2B5EF4-FFF2-40B4-BE49-F238E27FC236}">
                <a16:creationId xmlns:a16="http://schemas.microsoft.com/office/drawing/2014/main" id="{ACCDBEE3-E334-4621-B95C-D06D6023AA00}"/>
              </a:ext>
            </a:extLst>
          </p:cNvPr>
          <p:cNvSpPr/>
          <p:nvPr/>
        </p:nvSpPr>
        <p:spPr>
          <a:xfrm>
            <a:off x="3530009" y="3519377"/>
            <a:ext cx="648586" cy="5209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0926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A4563F6-88F5-4115-A045-560ED7F95336}"/>
              </a:ext>
            </a:extLst>
          </p:cNvPr>
          <p:cNvSpPr>
            <a:spLocks noGrp="1"/>
          </p:cNvSpPr>
          <p:nvPr>
            <p:ph type="title"/>
          </p:nvPr>
        </p:nvSpPr>
        <p:spPr>
          <a:xfrm>
            <a:off x="831850" y="2700236"/>
            <a:ext cx="10515600" cy="1862239"/>
          </a:xfrm>
        </p:spPr>
        <p:txBody>
          <a:bodyPr>
            <a:normAutofit/>
          </a:bodyPr>
          <a:lstStyle/>
          <a:p>
            <a:r>
              <a:rPr lang="en-US" dirty="0"/>
              <a:t>SmartConnect Project</a:t>
            </a:r>
          </a:p>
        </p:txBody>
      </p:sp>
      <p:sp>
        <p:nvSpPr>
          <p:cNvPr id="7" name="Text Placeholder 6">
            <a:extLst>
              <a:ext uri="{FF2B5EF4-FFF2-40B4-BE49-F238E27FC236}">
                <a16:creationId xmlns:a16="http://schemas.microsoft.com/office/drawing/2014/main" id="{C2CD6A08-90E2-42A1-A115-65C8621DE82F}"/>
              </a:ext>
            </a:extLst>
          </p:cNvPr>
          <p:cNvSpPr>
            <a:spLocks noGrp="1"/>
          </p:cNvSpPr>
          <p:nvPr>
            <p:ph type="body" idx="1"/>
          </p:nvPr>
        </p:nvSpPr>
        <p:spPr/>
        <p:txBody>
          <a:bodyPr/>
          <a:lstStyle/>
          <a:p>
            <a:r>
              <a:rPr lang="en-US" dirty="0"/>
              <a:t>Team</a:t>
            </a:r>
          </a:p>
        </p:txBody>
      </p:sp>
      <p:sp>
        <p:nvSpPr>
          <p:cNvPr id="4" name="Footer Placeholder 3">
            <a:extLst>
              <a:ext uri="{FF2B5EF4-FFF2-40B4-BE49-F238E27FC236}">
                <a16:creationId xmlns:a16="http://schemas.microsoft.com/office/drawing/2014/main" id="{70F6E182-4300-4389-9656-0CFFAA19715C}"/>
              </a:ext>
            </a:extLst>
          </p:cNvPr>
          <p:cNvSpPr>
            <a:spLocks noGrp="1"/>
          </p:cNvSpPr>
          <p:nvPr>
            <p:ph type="ftr" sz="quarter" idx="11"/>
          </p:nvPr>
        </p:nvSpPr>
        <p:spPr/>
        <p:txBody>
          <a:bodyPr/>
          <a:lstStyle/>
          <a:p>
            <a:r>
              <a:rPr lang="en-US" dirty="0"/>
              <a:t>All rights reserved.  Cannot distribute.  Confidential</a:t>
            </a:r>
          </a:p>
        </p:txBody>
      </p:sp>
      <p:sp>
        <p:nvSpPr>
          <p:cNvPr id="5" name="Slide Number Placeholder 4">
            <a:extLst>
              <a:ext uri="{FF2B5EF4-FFF2-40B4-BE49-F238E27FC236}">
                <a16:creationId xmlns:a16="http://schemas.microsoft.com/office/drawing/2014/main" id="{CF4982E4-2724-41AB-911C-5D8FBD84A7F0}"/>
              </a:ext>
            </a:extLst>
          </p:cNvPr>
          <p:cNvSpPr>
            <a:spLocks noGrp="1"/>
          </p:cNvSpPr>
          <p:nvPr>
            <p:ph type="sldNum" sz="quarter" idx="12"/>
          </p:nvPr>
        </p:nvSpPr>
        <p:spPr/>
        <p:txBody>
          <a:bodyPr/>
          <a:lstStyle/>
          <a:p>
            <a:fld id="{17D3C0D7-CDC6-4E3D-ADED-72DD6C8BCDB7}" type="slidenum">
              <a:rPr lang="en-US" smtClean="0"/>
              <a:t>8</a:t>
            </a:fld>
            <a:endParaRPr lang="en-US" dirty="0"/>
          </a:p>
        </p:txBody>
      </p:sp>
    </p:spTree>
    <p:extLst>
      <p:ext uri="{BB962C8B-B14F-4D97-AF65-F5344CB8AC3E}">
        <p14:creationId xmlns:p14="http://schemas.microsoft.com/office/powerpoint/2010/main" val="2694225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1225F-3F38-49E4-A346-31F62BAF3F24}"/>
              </a:ext>
            </a:extLst>
          </p:cNvPr>
          <p:cNvSpPr>
            <a:spLocks noGrp="1"/>
          </p:cNvSpPr>
          <p:nvPr>
            <p:ph type="title"/>
          </p:nvPr>
        </p:nvSpPr>
        <p:spPr>
          <a:xfrm>
            <a:off x="0" y="1"/>
            <a:ext cx="12192000" cy="602438"/>
          </a:xfrm>
          <a:solidFill>
            <a:schemeClr val="accent1">
              <a:lumMod val="40000"/>
              <a:lumOff val="60000"/>
            </a:schemeClr>
          </a:solidFill>
        </p:spPr>
        <p:txBody>
          <a:bodyPr>
            <a:normAutofit fontScale="90000"/>
          </a:bodyPr>
          <a:lstStyle/>
          <a:p>
            <a:r>
              <a:rPr lang="en-US" dirty="0"/>
              <a:t>SmartConnect Multi-Site Pilot Objectives</a:t>
            </a:r>
          </a:p>
        </p:txBody>
      </p:sp>
      <p:sp>
        <p:nvSpPr>
          <p:cNvPr id="3" name="Footer Placeholder 2">
            <a:extLst>
              <a:ext uri="{FF2B5EF4-FFF2-40B4-BE49-F238E27FC236}">
                <a16:creationId xmlns:a16="http://schemas.microsoft.com/office/drawing/2014/main" id="{4C0F7B1C-147E-4E1F-8112-8D7EF6A5CC51}"/>
              </a:ext>
            </a:extLst>
          </p:cNvPr>
          <p:cNvSpPr>
            <a:spLocks noGrp="1"/>
          </p:cNvSpPr>
          <p:nvPr>
            <p:ph type="ftr" sz="quarter" idx="11"/>
          </p:nvPr>
        </p:nvSpPr>
        <p:spPr/>
        <p:txBody>
          <a:bodyPr/>
          <a:lstStyle/>
          <a:p>
            <a:r>
              <a:rPr lang="en-US" dirty="0"/>
              <a:t>All rights reserved.  Cannot distribute.  Confidential</a:t>
            </a:r>
          </a:p>
        </p:txBody>
      </p:sp>
      <p:sp>
        <p:nvSpPr>
          <p:cNvPr id="4" name="Slide Number Placeholder 3">
            <a:extLst>
              <a:ext uri="{FF2B5EF4-FFF2-40B4-BE49-F238E27FC236}">
                <a16:creationId xmlns:a16="http://schemas.microsoft.com/office/drawing/2014/main" id="{67533248-C843-4432-8109-750777624B55}"/>
              </a:ext>
            </a:extLst>
          </p:cNvPr>
          <p:cNvSpPr>
            <a:spLocks noGrp="1"/>
          </p:cNvSpPr>
          <p:nvPr>
            <p:ph type="sldNum" sz="quarter" idx="12"/>
          </p:nvPr>
        </p:nvSpPr>
        <p:spPr/>
        <p:txBody>
          <a:bodyPr/>
          <a:lstStyle/>
          <a:p>
            <a:fld id="{17D3C0D7-CDC6-4E3D-ADED-72DD6C8BCDB7}" type="slidenum">
              <a:rPr lang="en-US" smtClean="0"/>
              <a:t>9</a:t>
            </a:fld>
            <a:endParaRPr lang="en-US" dirty="0"/>
          </a:p>
        </p:txBody>
      </p:sp>
      <p:sp>
        <p:nvSpPr>
          <p:cNvPr id="5" name="Text Box 2">
            <a:extLst>
              <a:ext uri="{FF2B5EF4-FFF2-40B4-BE49-F238E27FC236}">
                <a16:creationId xmlns:a16="http://schemas.microsoft.com/office/drawing/2014/main" id="{681E72BC-2EC2-4E59-A66C-3601FCE06FEA}"/>
              </a:ext>
            </a:extLst>
          </p:cNvPr>
          <p:cNvSpPr txBox="1">
            <a:spLocks noChangeArrowheads="1"/>
          </p:cNvSpPr>
          <p:nvPr/>
        </p:nvSpPr>
        <p:spPr bwMode="auto">
          <a:xfrm>
            <a:off x="106326" y="1141302"/>
            <a:ext cx="12085674" cy="5046848"/>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marL="342900" marR="0" lvl="0" indent="-342900">
              <a:spcBef>
                <a:spcPts val="0"/>
              </a:spcBef>
              <a:spcAft>
                <a:spcPts val="0"/>
              </a:spcAft>
              <a:buFont typeface="+mj-lt"/>
              <a:buAutoNum type="arabicPeriod"/>
            </a:pPr>
            <a:r>
              <a:rPr lang="en-US" sz="2000" dirty="0">
                <a:effectLst/>
                <a:latin typeface="Times New Roman" panose="02020603050405020304" pitchFamily="18" charset="0"/>
                <a:ea typeface="Times New Roman" panose="02020603050405020304" pitchFamily="18" charset="0"/>
              </a:rPr>
              <a:t>Enable multi-site large scale pilots to demonstrate personalised, integrated and replicable digital solutions for managing care in a multi-disciplinary environment for Cancer Patients (</a:t>
            </a:r>
            <a:r>
              <a:rPr lang="en-US" sz="2000" b="1" dirty="0">
                <a:solidFill>
                  <a:srgbClr val="FF0000"/>
                </a:solidFill>
                <a:latin typeface="Times New Roman" panose="02020603050405020304" pitchFamily="18" charset="0"/>
                <a:ea typeface="Times New Roman" panose="02020603050405020304" pitchFamily="18" charset="0"/>
              </a:rPr>
              <a:t>15</a:t>
            </a:r>
            <a:r>
              <a:rPr lang="en-US" sz="2000" b="1" dirty="0">
                <a:solidFill>
                  <a:srgbClr val="FF0000"/>
                </a:solidFill>
                <a:effectLst/>
                <a:latin typeface="Times New Roman" panose="02020603050405020304" pitchFamily="18" charset="0"/>
                <a:ea typeface="Times New Roman" panose="02020603050405020304" pitchFamily="18" charset="0"/>
              </a:rPr>
              <a:t>000+ patients</a:t>
            </a:r>
            <a:r>
              <a:rPr lang="en-US" sz="2000" b="1" dirty="0">
                <a:solidFill>
                  <a:srgbClr val="FF0000"/>
                </a:solidFill>
                <a:latin typeface="Times New Roman" panose="02020603050405020304" pitchFamily="18" charset="0"/>
                <a:ea typeface="Times New Roman" panose="02020603050405020304" pitchFamily="18" charset="0"/>
              </a:rPr>
              <a:t> &amp; 3000+ professionals)</a:t>
            </a:r>
            <a:endParaRPr lang="en-US" sz="20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mj-lt"/>
              <a:buAutoNum type="arabicPeriod"/>
            </a:pPr>
            <a:r>
              <a:rPr lang="en-US" sz="2000" dirty="0">
                <a:effectLst/>
                <a:latin typeface="Times New Roman" panose="02020603050405020304" pitchFamily="18" charset="0"/>
                <a:ea typeface="Times New Roman" panose="02020603050405020304" pitchFamily="18" charset="0"/>
              </a:rPr>
              <a:t>Ensuring secure, accurate and reliable data sharing across the care team professionals and patients, while improving the workflow, adoption and productivity of the clinical and social teams</a:t>
            </a:r>
          </a:p>
          <a:p>
            <a:pPr marL="342900" marR="0" lvl="0" indent="-342900">
              <a:spcBef>
                <a:spcPts val="0"/>
              </a:spcBef>
              <a:spcAft>
                <a:spcPts val="0"/>
              </a:spcAft>
              <a:buFont typeface="+mj-lt"/>
              <a:buAutoNum type="arabicPeriod"/>
            </a:pPr>
            <a:r>
              <a:rPr lang="en-US" sz="2000" dirty="0">
                <a:effectLst/>
                <a:latin typeface="Times New Roman" panose="02020603050405020304" pitchFamily="18" charset="0"/>
                <a:ea typeface="Times New Roman" panose="02020603050405020304" pitchFamily="18" charset="0"/>
              </a:rPr>
              <a:t>Enable a steering committee of regional policy makers at every Pilot site along with clinical leaders to enable a sustainable business model for growth and scalability beyond the multi-site pilots</a:t>
            </a:r>
          </a:p>
          <a:p>
            <a:pPr marL="342900" marR="0" lvl="0" indent="-342900">
              <a:spcBef>
                <a:spcPts val="0"/>
              </a:spcBef>
              <a:spcAft>
                <a:spcPts val="0"/>
              </a:spcAft>
              <a:buFont typeface="+mj-lt"/>
              <a:buAutoNum type="arabicPeriod"/>
            </a:pPr>
            <a:r>
              <a:rPr lang="en-US" sz="2000" dirty="0">
                <a:effectLst/>
                <a:latin typeface="Times New Roman" panose="02020603050405020304" pitchFamily="18" charset="0"/>
                <a:ea typeface="Times New Roman" panose="02020603050405020304" pitchFamily="18" charset="0"/>
              </a:rPr>
              <a:t>Measure and monitor critical KPIs on utilization, ratio of professionals to patients, quality of care and cost</a:t>
            </a:r>
          </a:p>
          <a:p>
            <a:pPr marL="342900" marR="0" lvl="0" indent="-342900">
              <a:spcBef>
                <a:spcPts val="0"/>
              </a:spcBef>
              <a:spcAft>
                <a:spcPts val="0"/>
              </a:spcAft>
              <a:buFont typeface="+mj-lt"/>
              <a:buAutoNum type="arabicPeriod"/>
            </a:pPr>
            <a:r>
              <a:rPr lang="en-US" sz="2000" dirty="0">
                <a:effectLst/>
                <a:latin typeface="Times New Roman" panose="02020603050405020304" pitchFamily="18" charset="0"/>
                <a:ea typeface="Times New Roman" panose="02020603050405020304" pitchFamily="18" charset="0"/>
              </a:rPr>
              <a:t>Enable smart-phone based mobile applications to empower patients </a:t>
            </a:r>
            <a:r>
              <a:rPr lang="en-US" sz="2000" dirty="0">
                <a:latin typeface="Times New Roman" panose="02020603050405020304" pitchFamily="18" charset="0"/>
                <a:ea typeface="Times New Roman" panose="02020603050405020304" pitchFamily="18" charset="0"/>
              </a:rPr>
              <a:t>to f</a:t>
            </a:r>
            <a:r>
              <a:rPr lang="en-US" sz="2000" dirty="0">
                <a:effectLst/>
                <a:latin typeface="Times New Roman" panose="02020603050405020304" pitchFamily="18" charset="0"/>
                <a:ea typeface="Times New Roman" panose="02020603050405020304" pitchFamily="18" charset="0"/>
              </a:rPr>
              <a:t>ind services, provide symptom feedback, request preferred services and </a:t>
            </a:r>
            <a:r>
              <a:rPr lang="en-US" sz="2000" dirty="0">
                <a:latin typeface="Times New Roman" panose="02020603050405020304" pitchFamily="18" charset="0"/>
                <a:ea typeface="Times New Roman" panose="02020603050405020304" pitchFamily="18" charset="0"/>
              </a:rPr>
              <a:t>respond </a:t>
            </a:r>
            <a:r>
              <a:rPr lang="en-US" sz="2000" dirty="0">
                <a:effectLst/>
                <a:latin typeface="Times New Roman" panose="02020603050405020304" pitchFamily="18" charset="0"/>
                <a:ea typeface="Times New Roman" panose="02020603050405020304" pitchFamily="18" charset="0"/>
              </a:rPr>
              <a:t>surveys (PHQ9, SF-36, Palliative Care and Quality of life </a:t>
            </a:r>
            <a:r>
              <a:rPr lang="en-US" sz="2000" dirty="0">
                <a:latin typeface="Times New Roman" panose="02020603050405020304" pitchFamily="18" charset="0"/>
                <a:ea typeface="Times New Roman" panose="02020603050405020304" pitchFamily="18" charset="0"/>
              </a:rPr>
              <a:t>assessments)</a:t>
            </a:r>
            <a:endParaRPr lang="en-US" sz="20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mj-lt"/>
              <a:buAutoNum type="arabicPeriod"/>
            </a:pPr>
            <a:r>
              <a:rPr lang="en-US" sz="2000" dirty="0">
                <a:effectLst/>
                <a:latin typeface="Times New Roman" panose="02020603050405020304" pitchFamily="18" charset="0"/>
                <a:ea typeface="Times New Roman" panose="02020603050405020304" pitchFamily="18" charset="0"/>
              </a:rPr>
              <a:t>Measure and report on Cost, Outcomes and financial viability on clinician utilization per patients. </a:t>
            </a:r>
          </a:p>
          <a:p>
            <a:pPr marL="342900" marR="0" lvl="0" indent="-342900">
              <a:spcBef>
                <a:spcPts val="0"/>
              </a:spcBef>
              <a:spcAft>
                <a:spcPts val="0"/>
              </a:spcAft>
              <a:buFont typeface="+mj-lt"/>
              <a:buAutoNum type="arabicPeriod"/>
            </a:pPr>
            <a:r>
              <a:rPr lang="en-US" sz="2000" dirty="0">
                <a:effectLst/>
                <a:latin typeface="Times New Roman" panose="02020603050405020304" pitchFamily="18" charset="0"/>
                <a:ea typeface="Times New Roman" panose="02020603050405020304" pitchFamily="18" charset="0"/>
              </a:rPr>
              <a:t>Demonstrate privacy enabled workflows on accessing social data and information in IT supported environment for personalized care (EU data protection regulation). </a:t>
            </a:r>
          </a:p>
          <a:p>
            <a:pPr marL="342900" marR="0" lvl="0" indent="-342900">
              <a:spcBef>
                <a:spcPts val="0"/>
              </a:spcBef>
              <a:spcAft>
                <a:spcPts val="0"/>
              </a:spcAft>
              <a:buFont typeface="+mj-lt"/>
              <a:buAutoNum type="arabicPeriod"/>
            </a:pPr>
            <a:r>
              <a:rPr lang="en-US" sz="2000" dirty="0">
                <a:effectLst/>
                <a:latin typeface="Times New Roman" panose="02020603050405020304" pitchFamily="18" charset="0"/>
                <a:ea typeface="Times New Roman" panose="02020603050405020304" pitchFamily="18" charset="0"/>
              </a:rPr>
              <a:t>Enable clinical processes and academic best practices from the partners for integrated </a:t>
            </a:r>
            <a:r>
              <a:rPr lang="en-US" sz="2000" dirty="0">
                <a:latin typeface="Times New Roman" panose="02020603050405020304" pitchFamily="18" charset="0"/>
                <a:ea typeface="Times New Roman" panose="02020603050405020304" pitchFamily="18" charset="0"/>
              </a:rPr>
              <a:t>and personalized care</a:t>
            </a:r>
            <a:endParaRPr lang="en-US" sz="2000" dirty="0">
              <a:effectLst/>
              <a:latin typeface="Times New Roman" panose="02020603050405020304" pitchFamily="18" charset="0"/>
              <a:ea typeface="Times New Roman" panose="02020603050405020304" pitchFamily="18" charset="0"/>
            </a:endParaRPr>
          </a:p>
          <a:p>
            <a:pPr marL="342900" marR="0" lvl="0" indent="-342900">
              <a:spcBef>
                <a:spcPts val="0"/>
              </a:spcBef>
              <a:spcAft>
                <a:spcPts val="0"/>
              </a:spcAft>
              <a:buFont typeface="+mj-lt"/>
              <a:buAutoNum type="arabicPeriod"/>
            </a:pPr>
            <a:r>
              <a:rPr lang="en-US" sz="2000" dirty="0">
                <a:effectLst/>
                <a:latin typeface="Times New Roman" panose="02020603050405020304" pitchFamily="18" charset="0"/>
                <a:ea typeface="Times New Roman" panose="02020603050405020304" pitchFamily="18" charset="0"/>
              </a:rPr>
              <a:t>Enable reliable</a:t>
            </a:r>
            <a:r>
              <a:rPr lang="en-US" sz="2000" dirty="0">
                <a:latin typeface="Times New Roman" panose="02020603050405020304" pitchFamily="18" charset="0"/>
                <a:ea typeface="Times New Roman" panose="02020603050405020304" pitchFamily="18" charset="0"/>
              </a:rPr>
              <a:t> and </a:t>
            </a:r>
            <a:r>
              <a:rPr lang="en-US" sz="2000" dirty="0">
                <a:effectLst/>
                <a:latin typeface="Times New Roman" panose="02020603050405020304" pitchFamily="18" charset="0"/>
                <a:ea typeface="Times New Roman" panose="02020603050405020304" pitchFamily="18" charset="0"/>
              </a:rPr>
              <a:t>replicable business models for IT supported solutions in a truly personalized and multi-disciplinary environment.  </a:t>
            </a:r>
          </a:p>
        </p:txBody>
      </p:sp>
    </p:spTree>
    <p:extLst>
      <p:ext uri="{BB962C8B-B14F-4D97-AF65-F5344CB8AC3E}">
        <p14:creationId xmlns:p14="http://schemas.microsoft.com/office/powerpoint/2010/main" val="25469137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5465</TotalTime>
  <Words>4342</Words>
  <Application>Microsoft Office PowerPoint</Application>
  <PresentationFormat>Widescreen</PresentationFormat>
  <Paragraphs>1143</Paragraphs>
  <Slides>40</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40</vt:i4>
      </vt:variant>
    </vt:vector>
  </HeadingPairs>
  <TitlesOfParts>
    <vt:vector size="47" baseType="lpstr">
      <vt:lpstr>Arial</vt:lpstr>
      <vt:lpstr>Calibri</vt:lpstr>
      <vt:lpstr>Calibri Light</vt:lpstr>
      <vt:lpstr>Symbol</vt:lpstr>
      <vt:lpstr>Times New Roman</vt:lpstr>
      <vt:lpstr>Office Theme</vt:lpstr>
      <vt:lpstr>1_Office Theme</vt:lpstr>
      <vt:lpstr>SmartConnect Project Innovation in Integrated &amp; Personalized Care for Cancer Patients:  Digital Platform for Personalized and Integrated Services for Palliative Care, Symptom Management and Psychosocial Support</vt:lpstr>
      <vt:lpstr>H2020 EU Commission’s Needs? Smart Connect Proposal</vt:lpstr>
      <vt:lpstr>H2020 Call SC1-DTH-11-2019 : Large scale pilots of personalised &amp; integrated care</vt:lpstr>
      <vt:lpstr>Background and Opportunity on Integrated Cancer Care</vt:lpstr>
      <vt:lpstr>Symptom Tracker For Palliative Care</vt:lpstr>
      <vt:lpstr>Symptom Tracker For Palliative Care</vt:lpstr>
      <vt:lpstr>SmartConnect Areas in the Cancer Continuum</vt:lpstr>
      <vt:lpstr>SmartConnect Project</vt:lpstr>
      <vt:lpstr>SmartConnect Multi-Site Pilot Objectives</vt:lpstr>
      <vt:lpstr>Consortium</vt:lpstr>
      <vt:lpstr>Pilot Sites Offering Care Services: Netherlands, Greece, Spain, Italy, UK and Ireland</vt:lpstr>
      <vt:lpstr>Pilot Site Size, Value Based Care Services &amp; Digital Platform Needs</vt:lpstr>
      <vt:lpstr>KPIs/Measures for Pilot Sites on Integration and Outcomes</vt:lpstr>
      <vt:lpstr>Partners:  Clinical System  and Guidelines</vt:lpstr>
      <vt:lpstr>Partners:  Technology, Apps and Hosting</vt:lpstr>
      <vt:lpstr>Integrated &amp; Personalized Care Capabilities</vt:lpstr>
      <vt:lpstr>How do we manage Scalability and Long Term Sustainability?  Regional &amp; EU Network Representatives in Steering Committee for SmartConnect H2020 </vt:lpstr>
      <vt:lpstr>Multi-Site Pilot Deployment and Observational Design</vt:lpstr>
      <vt:lpstr>Multi-Site Pilot Deployment &amp; Observational Design</vt:lpstr>
      <vt:lpstr>Decision Support and Data Collection (EMR, PROMs, etc)</vt:lpstr>
      <vt:lpstr>Multi-Site Pilot System To Integrate &amp; Personalize Care</vt:lpstr>
      <vt:lpstr>Workpackages &amp; Structure: 7 work packages</vt:lpstr>
      <vt:lpstr>WP Flows</vt:lpstr>
      <vt:lpstr>Pilot Process Flow</vt:lpstr>
      <vt:lpstr>Integrated Digital Platform and Clinical Decision Tools for Professionals.  Patient Engagement Mobile Apps for Empowerment and Decision-making</vt:lpstr>
      <vt:lpstr>Clinical Decision Tools To Clinicians for Cancer Care</vt:lpstr>
      <vt:lpstr>Standardized Outcome Measures Across Multi-Site Pilots</vt:lpstr>
      <vt:lpstr>Patient Engagement Tools: Smart Phone Based</vt:lpstr>
      <vt:lpstr>Work Package Summaries </vt:lpstr>
      <vt:lpstr>Workpackage Summary</vt:lpstr>
      <vt:lpstr>Pilot System  and Clinical Scenarios: Patient Medical Record Review, Enrollment, Care Services and Monitoring</vt:lpstr>
      <vt:lpstr>Pilot System Architecture for Each Region </vt:lpstr>
      <vt:lpstr>Process Scenario 1: Enrollment to Control &amp; Observational Groups </vt:lpstr>
      <vt:lpstr>Process Scenario 2:  Register Providers and Professionals (Scaling through Technology)</vt:lpstr>
      <vt:lpstr>Process Scenario 3:  Clinician Workflow to Review &amp;Enroll Patients for Palliative Care. Provide Support to Enrolled Patients</vt:lpstr>
      <vt:lpstr>Patient Engagement Tools and Workflow: Mobile Apps to Enable Symptom Feedback, Digital Wound Status, Video Visits, Connectivity, and Empowerment</vt:lpstr>
      <vt:lpstr>Process Scenario 4:  Services to Enable Patients to Access to Pain Management Services</vt:lpstr>
      <vt:lpstr>Process Scenario 5:  Mobile App to Enable Patients to Access GP</vt:lpstr>
      <vt:lpstr>Process Scenario 6:  Mobile App To Help Patient Schedule Social Support &amp; Therapy Services</vt:lpstr>
      <vt:lpstr>Summary of Large Scale Pilot Areas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Studies</dc:title>
  <dc:creator>businessadmin</dc:creator>
  <cp:lastModifiedBy>businessadmin</cp:lastModifiedBy>
  <cp:revision>4108</cp:revision>
  <dcterms:created xsi:type="dcterms:W3CDTF">2018-10-16T19:43:59Z</dcterms:created>
  <dcterms:modified xsi:type="dcterms:W3CDTF">2019-03-28T01:05:15Z</dcterms:modified>
</cp:coreProperties>
</file>